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itchFamily="2" charset="0"/>
      <p:regular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18BB8BB-E0ED-47D5-9D2C-CDCC9CC294EB}">
  <a:tblStyle styleId="{D18BB8BB-E0ED-47D5-9D2C-CDCC9CC294E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spcBef>
                <a:spcPts val="0"/>
              </a:spcBef>
              <a:buChar char="-"/>
            </a:pPr>
            <a:r>
              <a:rPr lang="fr"/>
              <a:t>L’ANPE a dématérialisé l’accompagnement et la majorité des démarches de recherche d’emploi s’effectuent en ligne sans aucune relation directe. Délais d’attente de ¾ mois pour obtenir un RDV avec un conseiller.</a:t>
            </a:r>
          </a:p>
          <a:p>
            <a:pPr marL="457200" lvl="0" indent="-228600" rtl="0">
              <a:spcBef>
                <a:spcPts val="0"/>
              </a:spcBef>
              <a:buChar char="-"/>
            </a:pPr>
            <a:r>
              <a:rPr lang="fr"/>
              <a:t>Idée du CEP: personne n’ait pas plus de 2 portes à pousser pour mettre en oeuvre son projet. Le parcours est itératif, à la demande de la personne et au rythme de la personne. </a:t>
            </a:r>
          </a:p>
          <a:p>
            <a:pPr marL="457200" lvl="0" indent="-228600">
              <a:spcBef>
                <a:spcPts val="0"/>
              </a:spcBef>
              <a:buChar char="-"/>
            </a:pPr>
            <a:r>
              <a:rPr lang="fr"/>
              <a:t>Après un accueil individuel, le CEP peut dans la phase de conseil personnalisé orienter vers d’autres services de la CDM.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
              <a:t>Les Hauts-de-France est une région administrative du Nord de la France créé par la réforme territoriale de 2014.</a:t>
            </a:r>
          </a:p>
          <a:p>
            <a:pPr lvl="0">
              <a:spcBef>
                <a:spcPts val="0"/>
              </a:spcBef>
              <a:buNone/>
            </a:pPr>
            <a:r>
              <a:rPr lang="fr"/>
              <a:t>Taux de chômage plus élevé que la moyenne nationale.</a:t>
            </a:r>
          </a:p>
          <a:p>
            <a:pPr lvl="0">
              <a:spcBef>
                <a:spcPts val="0"/>
              </a:spcBef>
              <a:buNone/>
            </a:pPr>
            <a:r>
              <a:rPr lang="fr"/>
              <a:t>Région encore fortement industrielle (pharmacie, fabrication de machines et équipements, de matériels de transport, agroalimentaire) mais déjà très tertiaire (administration publique, santé, social, commerce).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
              <a:t>La Cité des Métiers a été intégrée à la Maison de l’Emploi et de la Formation du Grand Beauvaisis en 2011. Les 3 services fusionnés (MEF, Mloc et CdM) emploient 43 personnes dont 6 personnes sont engagées directement par la CdM.</a:t>
            </a:r>
          </a:p>
          <a:p>
            <a:pPr lvl="0" rtl="0">
              <a:lnSpc>
                <a:spcPct val="115000"/>
              </a:lnSpc>
              <a:spcBef>
                <a:spcPts val="0"/>
              </a:spcBef>
              <a:spcAft>
                <a:spcPts val="160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
              <a:t>7361 personnes accueillies en 2015.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
              <a:t>Chaque club correspond à un public spécifique (ex: moins de 25 ans en recherche de stage, + 45 ans en recherche d’emploi).</a:t>
            </a:r>
          </a:p>
          <a:p>
            <a:pPr lvl="0">
              <a:spcBef>
                <a:spcPts val="0"/>
              </a:spcBef>
              <a:buNone/>
            </a:pPr>
            <a:r>
              <a:rPr lang="fr"/>
              <a:t>Prolongation de la réflexion initiée en groupe ou dans les ateliers CdM.</a:t>
            </a:r>
          </a:p>
          <a:p>
            <a:pPr lvl="0">
              <a:spcBef>
                <a:spcPts val="0"/>
              </a:spcBef>
              <a:buNone/>
            </a:pPr>
            <a:r>
              <a:rPr lang="fr"/>
              <a:t>Coopération: chaque participant aide l’autre à progresser et à trouver des pistes de solution aux difficultés rencontrées.</a:t>
            </a: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ise en page personnalisée">
    <p:bg>
      <p:bgPr>
        <a:solidFill>
          <a:srgbClr val="FFFFFF"/>
        </a:solidFill>
        <a:effectLst/>
      </p:bgPr>
    </p:bg>
    <p:spTree>
      <p:nvGrpSpPr>
        <p:cNvPr id="1" name="Shape 63"/>
        <p:cNvGrpSpPr/>
        <p:nvPr/>
      </p:nvGrpSpPr>
      <p:grpSpPr>
        <a:xfrm>
          <a:off x="0" y="0"/>
          <a:ext cx="0" cy="0"/>
          <a:chOff x="0" y="0"/>
          <a:chExt cx="0" cy="0"/>
        </a:xfrm>
      </p:grpSpPr>
      <p:sp>
        <p:nvSpPr>
          <p:cNvPr id="64" name="Shape 64"/>
          <p:cNvSpPr/>
          <p:nvPr/>
        </p:nvSpPr>
        <p:spPr>
          <a:xfrm>
            <a:off x="0" y="0"/>
            <a:ext cx="9144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65" name="Shape 65"/>
          <p:cNvSpPr txBox="1">
            <a:spLocks noGrp="1"/>
          </p:cNvSpPr>
          <p:nvPr>
            <p:ph type="title"/>
          </p:nvPr>
        </p:nvSpPr>
        <p:spPr>
          <a:xfrm>
            <a:off x="339575" y="851900"/>
            <a:ext cx="4756200" cy="3420600"/>
          </a:xfrm>
          <a:prstGeom prst="rect">
            <a:avLst/>
          </a:prstGeom>
          <a:noFill/>
        </p:spPr>
        <p:txBody>
          <a:bodyPr lIns="91425" tIns="91425" rIns="91425" bIns="91425" anchor="ctr" anchorCtr="0"/>
          <a:lstStyle>
            <a:lvl1pPr lvl="0" algn="l">
              <a:lnSpc>
                <a:spcPct val="100000"/>
              </a:lnSpc>
              <a:spcBef>
                <a:spcPts val="0"/>
              </a:spcBef>
              <a:spcAft>
                <a:spcPts val="0"/>
              </a:spcAft>
              <a:buClr>
                <a:schemeClr val="lt1"/>
              </a:buClr>
              <a:buSzPct val="100000"/>
              <a:buNone/>
              <a:defRPr sz="3600">
                <a:solidFill>
                  <a:schemeClr val="lt1"/>
                </a:solidFill>
              </a:defRPr>
            </a:lvl1pPr>
            <a:lvl2pPr lvl="1" algn="l">
              <a:lnSpc>
                <a:spcPct val="100000"/>
              </a:lnSpc>
              <a:spcBef>
                <a:spcPts val="0"/>
              </a:spcBef>
              <a:spcAft>
                <a:spcPts val="0"/>
              </a:spcAft>
              <a:buClr>
                <a:schemeClr val="lt1"/>
              </a:buClr>
              <a:buSzPct val="100000"/>
              <a:buNone/>
              <a:defRPr sz="3600">
                <a:solidFill>
                  <a:schemeClr val="lt1"/>
                </a:solidFill>
              </a:defRPr>
            </a:lvl2pPr>
            <a:lvl3pPr lvl="2" algn="l">
              <a:lnSpc>
                <a:spcPct val="100000"/>
              </a:lnSpc>
              <a:spcBef>
                <a:spcPts val="0"/>
              </a:spcBef>
              <a:spcAft>
                <a:spcPts val="0"/>
              </a:spcAft>
              <a:buClr>
                <a:schemeClr val="lt1"/>
              </a:buClr>
              <a:buSzPct val="100000"/>
              <a:buNone/>
              <a:defRPr sz="3600">
                <a:solidFill>
                  <a:schemeClr val="lt1"/>
                </a:solidFill>
              </a:defRPr>
            </a:lvl3pPr>
            <a:lvl4pPr lvl="3" algn="l">
              <a:lnSpc>
                <a:spcPct val="100000"/>
              </a:lnSpc>
              <a:spcBef>
                <a:spcPts val="0"/>
              </a:spcBef>
              <a:spcAft>
                <a:spcPts val="0"/>
              </a:spcAft>
              <a:buClr>
                <a:schemeClr val="lt1"/>
              </a:buClr>
              <a:buSzPct val="100000"/>
              <a:buNone/>
              <a:defRPr sz="3600">
                <a:solidFill>
                  <a:schemeClr val="lt1"/>
                </a:solidFill>
              </a:defRPr>
            </a:lvl4pPr>
            <a:lvl5pPr lvl="4" algn="l">
              <a:lnSpc>
                <a:spcPct val="100000"/>
              </a:lnSpc>
              <a:spcBef>
                <a:spcPts val="0"/>
              </a:spcBef>
              <a:spcAft>
                <a:spcPts val="0"/>
              </a:spcAft>
              <a:buClr>
                <a:schemeClr val="lt1"/>
              </a:buClr>
              <a:buSzPct val="100000"/>
              <a:buNone/>
              <a:defRPr sz="3600">
                <a:solidFill>
                  <a:schemeClr val="lt1"/>
                </a:solidFill>
              </a:defRPr>
            </a:lvl5pPr>
            <a:lvl6pPr lvl="5" algn="l">
              <a:lnSpc>
                <a:spcPct val="100000"/>
              </a:lnSpc>
              <a:spcBef>
                <a:spcPts val="0"/>
              </a:spcBef>
              <a:spcAft>
                <a:spcPts val="0"/>
              </a:spcAft>
              <a:buClr>
                <a:schemeClr val="lt1"/>
              </a:buClr>
              <a:buSzPct val="100000"/>
              <a:buNone/>
              <a:defRPr sz="3600">
                <a:solidFill>
                  <a:schemeClr val="lt1"/>
                </a:solidFill>
              </a:defRPr>
            </a:lvl6pPr>
            <a:lvl7pPr lvl="6" algn="l">
              <a:lnSpc>
                <a:spcPct val="100000"/>
              </a:lnSpc>
              <a:spcBef>
                <a:spcPts val="0"/>
              </a:spcBef>
              <a:spcAft>
                <a:spcPts val="0"/>
              </a:spcAft>
              <a:buClr>
                <a:schemeClr val="lt1"/>
              </a:buClr>
              <a:buSzPct val="100000"/>
              <a:buNone/>
              <a:defRPr sz="3600">
                <a:solidFill>
                  <a:schemeClr val="lt1"/>
                </a:solidFill>
              </a:defRPr>
            </a:lvl7pPr>
            <a:lvl8pPr lvl="7" algn="l">
              <a:lnSpc>
                <a:spcPct val="100000"/>
              </a:lnSpc>
              <a:spcBef>
                <a:spcPts val="0"/>
              </a:spcBef>
              <a:spcAft>
                <a:spcPts val="0"/>
              </a:spcAft>
              <a:buClr>
                <a:schemeClr val="lt1"/>
              </a:buClr>
              <a:buSzPct val="100000"/>
              <a:buNone/>
              <a:defRPr sz="3600">
                <a:solidFill>
                  <a:schemeClr val="lt1"/>
                </a:solidFill>
              </a:defRPr>
            </a:lvl8pPr>
            <a:lvl9pPr lvl="8" algn="l">
              <a:lnSpc>
                <a:spcPct val="100000"/>
              </a:lnSpc>
              <a:spcBef>
                <a:spcPts val="0"/>
              </a:spcBef>
              <a:spcAft>
                <a:spcPts val="0"/>
              </a:spcAft>
              <a:buClr>
                <a:schemeClr val="lt1"/>
              </a:buClr>
              <a:buSzPct val="100000"/>
              <a:buNone/>
              <a:defRPr sz="3600">
                <a:solidFill>
                  <a:schemeClr val="lt1"/>
                </a:solidFill>
              </a:defRPr>
            </a:lvl9pPr>
          </a:lstStyle>
          <a:p>
            <a:endParaRPr/>
          </a:p>
        </p:txBody>
      </p:sp>
      <p:sp>
        <p:nvSpPr>
          <p:cNvPr id="66" name="Shape 66"/>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fr" sz="1000">
                <a:solidFill>
                  <a:schemeClr val="lt1"/>
                </a:solidFill>
              </a:rPr>
              <a:pPr lvl="0" algn="r">
                <a:lnSpc>
                  <a:spcPct val="100000"/>
                </a:lnSpc>
                <a:spcBef>
                  <a:spcPts val="0"/>
                </a:spcBef>
                <a:spcAft>
                  <a:spcPts val="0"/>
                </a:spcAft>
                <a:buNone/>
              </a:pPr>
              <a:t>‹N°›</a:t>
            </a:fld>
            <a:endParaRPr lang="fr" sz="1000">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ise en page personnalisée 1">
    <p:bg>
      <p:bgPr>
        <a:solidFill>
          <a:srgbClr val="FFFFFF"/>
        </a:solidFill>
        <a:effectLst/>
      </p:bgPr>
    </p:bg>
    <p:spTree>
      <p:nvGrpSpPr>
        <p:cNvPr id="1" name="Shape 67"/>
        <p:cNvGrpSpPr/>
        <p:nvPr/>
      </p:nvGrpSpPr>
      <p:grpSpPr>
        <a:xfrm>
          <a:off x="0" y="0"/>
          <a:ext cx="0" cy="0"/>
          <a:chOff x="0" y="0"/>
          <a:chExt cx="0" cy="0"/>
        </a:xfrm>
      </p:grpSpPr>
      <p:sp>
        <p:nvSpPr>
          <p:cNvPr id="68" name="Shape 68"/>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0" y="0"/>
            <a:ext cx="45834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70" name="Shape 70"/>
          <p:cNvSpPr txBox="1">
            <a:spLocks noGrp="1"/>
          </p:cNvSpPr>
          <p:nvPr>
            <p:ph type="title"/>
          </p:nvPr>
        </p:nvSpPr>
        <p:spPr>
          <a:xfrm>
            <a:off x="363750" y="554850"/>
            <a:ext cx="3855900" cy="4033800"/>
          </a:xfrm>
          <a:prstGeom prst="rect">
            <a:avLst/>
          </a:prstGeom>
          <a:noFill/>
        </p:spPr>
        <p:txBody>
          <a:bodyPr lIns="91425" tIns="91425" rIns="91425" bIns="91425" anchor="ctr" anchorCtr="0"/>
          <a:lstStyle>
            <a:lvl1pPr lvl="0" algn="ctr">
              <a:lnSpc>
                <a:spcPct val="100000"/>
              </a:lnSpc>
              <a:spcBef>
                <a:spcPts val="0"/>
              </a:spcBef>
              <a:spcAft>
                <a:spcPts val="0"/>
              </a:spcAft>
              <a:buClr>
                <a:schemeClr val="lt1"/>
              </a:buClr>
              <a:buSzPct val="100000"/>
              <a:buNone/>
              <a:defRPr sz="3600">
                <a:solidFill>
                  <a:schemeClr val="lt1"/>
                </a:solidFill>
              </a:defRPr>
            </a:lvl1pPr>
            <a:lvl2pPr lvl="1" algn="ctr">
              <a:lnSpc>
                <a:spcPct val="100000"/>
              </a:lnSpc>
              <a:spcBef>
                <a:spcPts val="0"/>
              </a:spcBef>
              <a:spcAft>
                <a:spcPts val="0"/>
              </a:spcAft>
              <a:buClr>
                <a:schemeClr val="lt1"/>
              </a:buClr>
              <a:buSzPct val="100000"/>
              <a:buNone/>
              <a:defRPr sz="3600">
                <a:solidFill>
                  <a:schemeClr val="lt1"/>
                </a:solidFill>
              </a:defRPr>
            </a:lvl2pPr>
            <a:lvl3pPr lvl="2" algn="ctr">
              <a:lnSpc>
                <a:spcPct val="100000"/>
              </a:lnSpc>
              <a:spcBef>
                <a:spcPts val="0"/>
              </a:spcBef>
              <a:spcAft>
                <a:spcPts val="0"/>
              </a:spcAft>
              <a:buClr>
                <a:schemeClr val="lt1"/>
              </a:buClr>
              <a:buSzPct val="100000"/>
              <a:buNone/>
              <a:defRPr sz="3600">
                <a:solidFill>
                  <a:schemeClr val="lt1"/>
                </a:solidFill>
              </a:defRPr>
            </a:lvl3pPr>
            <a:lvl4pPr lvl="3" algn="ctr">
              <a:lnSpc>
                <a:spcPct val="100000"/>
              </a:lnSpc>
              <a:spcBef>
                <a:spcPts val="0"/>
              </a:spcBef>
              <a:spcAft>
                <a:spcPts val="0"/>
              </a:spcAft>
              <a:buClr>
                <a:schemeClr val="lt1"/>
              </a:buClr>
              <a:buSzPct val="100000"/>
              <a:buNone/>
              <a:defRPr sz="3600">
                <a:solidFill>
                  <a:schemeClr val="lt1"/>
                </a:solidFill>
              </a:defRPr>
            </a:lvl4pPr>
            <a:lvl5pPr lvl="4" algn="ctr">
              <a:lnSpc>
                <a:spcPct val="100000"/>
              </a:lnSpc>
              <a:spcBef>
                <a:spcPts val="0"/>
              </a:spcBef>
              <a:spcAft>
                <a:spcPts val="0"/>
              </a:spcAft>
              <a:buClr>
                <a:schemeClr val="lt1"/>
              </a:buClr>
              <a:buSzPct val="100000"/>
              <a:buNone/>
              <a:defRPr sz="3600">
                <a:solidFill>
                  <a:schemeClr val="lt1"/>
                </a:solidFill>
              </a:defRPr>
            </a:lvl5pPr>
            <a:lvl6pPr lvl="5" algn="ctr">
              <a:lnSpc>
                <a:spcPct val="100000"/>
              </a:lnSpc>
              <a:spcBef>
                <a:spcPts val="0"/>
              </a:spcBef>
              <a:spcAft>
                <a:spcPts val="0"/>
              </a:spcAft>
              <a:buClr>
                <a:schemeClr val="lt1"/>
              </a:buClr>
              <a:buSzPct val="100000"/>
              <a:buNone/>
              <a:defRPr sz="3600">
                <a:solidFill>
                  <a:schemeClr val="lt1"/>
                </a:solidFill>
              </a:defRPr>
            </a:lvl6pPr>
            <a:lvl7pPr lvl="6" algn="ctr">
              <a:lnSpc>
                <a:spcPct val="100000"/>
              </a:lnSpc>
              <a:spcBef>
                <a:spcPts val="0"/>
              </a:spcBef>
              <a:spcAft>
                <a:spcPts val="0"/>
              </a:spcAft>
              <a:buClr>
                <a:schemeClr val="lt1"/>
              </a:buClr>
              <a:buSzPct val="100000"/>
              <a:buNone/>
              <a:defRPr sz="3600">
                <a:solidFill>
                  <a:schemeClr val="lt1"/>
                </a:solidFill>
              </a:defRPr>
            </a:lvl7pPr>
            <a:lvl8pPr lvl="7" algn="ctr">
              <a:lnSpc>
                <a:spcPct val="100000"/>
              </a:lnSpc>
              <a:spcBef>
                <a:spcPts val="0"/>
              </a:spcBef>
              <a:spcAft>
                <a:spcPts val="0"/>
              </a:spcAft>
              <a:buClr>
                <a:schemeClr val="lt1"/>
              </a:buClr>
              <a:buSzPct val="100000"/>
              <a:buNone/>
              <a:defRPr sz="3600">
                <a:solidFill>
                  <a:schemeClr val="lt1"/>
                </a:solidFill>
              </a:defRPr>
            </a:lvl8pPr>
            <a:lvl9pPr lvl="8" algn="ctr">
              <a:lnSpc>
                <a:spcPct val="100000"/>
              </a:lnSpc>
              <a:spcBef>
                <a:spcPts val="0"/>
              </a:spcBef>
              <a:spcAft>
                <a:spcPts val="0"/>
              </a:spcAft>
              <a:buClr>
                <a:schemeClr val="lt1"/>
              </a:buClr>
              <a:buSzPct val="100000"/>
              <a:buNone/>
              <a:defRPr sz="3600">
                <a:solidFill>
                  <a:schemeClr val="lt1"/>
                </a:solidFill>
              </a:defRPr>
            </a:lvl9pPr>
          </a:lstStyle>
          <a:p>
            <a:endParaRPr/>
          </a:p>
        </p:txBody>
      </p:sp>
      <p:sp>
        <p:nvSpPr>
          <p:cNvPr id="71" name="Shape 71"/>
          <p:cNvSpPr txBox="1">
            <a:spLocks noGrp="1"/>
          </p:cNvSpPr>
          <p:nvPr>
            <p:ph type="body" idx="1"/>
          </p:nvPr>
        </p:nvSpPr>
        <p:spPr>
          <a:xfrm>
            <a:off x="4947374" y="554850"/>
            <a:ext cx="3855899" cy="4033800"/>
          </a:xfrm>
          <a:prstGeom prst="rect">
            <a:avLst/>
          </a:prstGeom>
          <a:noFill/>
        </p:spPr>
        <p:txBody>
          <a:bodyPr lIns="91425" tIns="91425" rIns="91425" bIns="91425" anchor="ctr"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72" name="Shape 7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fr" sz="1000">
                <a:solidFill>
                  <a:schemeClr val="dk2"/>
                </a:solidFill>
              </a:rPr>
              <a:pPr lvl="0" algn="r">
                <a:lnSpc>
                  <a:spcPct val="100000"/>
                </a:lnSpc>
                <a:spcBef>
                  <a:spcPts val="0"/>
                </a:spcBef>
                <a:spcAft>
                  <a:spcPts val="0"/>
                </a:spcAft>
                <a:buNone/>
              </a:pPr>
              <a:t>‹N°›</a:t>
            </a:fld>
            <a:endParaRPr lang="f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ise en page personnalisée 2">
    <p:bg>
      <p:bgPr>
        <a:solidFill>
          <a:srgbClr val="FFFFFF"/>
        </a:solidFill>
        <a:effectLst/>
      </p:bgPr>
    </p:bg>
    <p:spTree>
      <p:nvGrpSpPr>
        <p:cNvPr id="1" name="Shape 73"/>
        <p:cNvGrpSpPr/>
        <p:nvPr/>
      </p:nvGrpSpPr>
      <p:grpSpPr>
        <a:xfrm>
          <a:off x="0" y="0"/>
          <a:ext cx="0" cy="0"/>
          <a:chOff x="0" y="0"/>
          <a:chExt cx="0" cy="0"/>
        </a:xfrm>
      </p:grpSpPr>
      <p:sp>
        <p:nvSpPr>
          <p:cNvPr id="74" name="Shape 74"/>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75" name="Shape 75"/>
          <p:cNvCxnSpPr/>
          <p:nvPr/>
        </p:nvCxnSpPr>
        <p:spPr>
          <a:xfrm>
            <a:off x="3027472" y="0"/>
            <a:ext cx="0" cy="5133300"/>
          </a:xfrm>
          <a:prstGeom prst="straightConnector1">
            <a:avLst/>
          </a:prstGeom>
          <a:noFill/>
          <a:ln w="9525" cap="flat" cmpd="sng">
            <a:solidFill>
              <a:srgbClr val="F2F2F2"/>
            </a:solidFill>
            <a:prstDash val="solid"/>
            <a:miter/>
            <a:headEnd type="none" w="med" len="med"/>
            <a:tailEnd type="none" w="med" len="med"/>
          </a:ln>
          <a:effectLst>
            <a:outerShdw blurRad="50799" dist="38100" algn="l" rotWithShape="0">
              <a:srgbClr val="000000">
                <a:alpha val="40000"/>
              </a:srgbClr>
            </a:outerShdw>
          </a:effectLst>
        </p:spPr>
      </p:cxnSp>
      <p:sp>
        <p:nvSpPr>
          <p:cNvPr id="76" name="Shape 76"/>
          <p:cNvSpPr/>
          <p:nvPr/>
        </p:nvSpPr>
        <p:spPr>
          <a:xfrm>
            <a:off x="0" y="0"/>
            <a:ext cx="3048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title"/>
          </p:nvPr>
        </p:nvSpPr>
        <p:spPr>
          <a:xfrm>
            <a:off x="284100" y="307975"/>
            <a:ext cx="2479800" cy="4268700"/>
          </a:xfrm>
          <a:prstGeom prst="rect">
            <a:avLst/>
          </a:prstGeom>
          <a:noFill/>
        </p:spPr>
        <p:txBody>
          <a:bodyPr lIns="91425" tIns="91425" rIns="91425" bIns="91425" anchor="t" anchorCtr="0"/>
          <a:lstStyle>
            <a:lvl1pPr lvl="0" algn="l">
              <a:lnSpc>
                <a:spcPct val="100000"/>
              </a:lnSpc>
              <a:spcBef>
                <a:spcPts val="0"/>
              </a:spcBef>
              <a:spcAft>
                <a:spcPts val="0"/>
              </a:spcAft>
              <a:buClr>
                <a:schemeClr val="lt1"/>
              </a:buClr>
              <a:buSzPct val="100000"/>
              <a:buNone/>
              <a:defRPr sz="3000" b="1">
                <a:solidFill>
                  <a:schemeClr val="lt1"/>
                </a:solidFill>
              </a:defRPr>
            </a:lvl1pPr>
            <a:lvl2pPr lvl="1" algn="l">
              <a:lnSpc>
                <a:spcPct val="100000"/>
              </a:lnSpc>
              <a:spcBef>
                <a:spcPts val="0"/>
              </a:spcBef>
              <a:spcAft>
                <a:spcPts val="0"/>
              </a:spcAft>
              <a:buClr>
                <a:schemeClr val="lt1"/>
              </a:buClr>
              <a:buSzPct val="100000"/>
              <a:buNone/>
              <a:defRPr sz="3000" b="1">
                <a:solidFill>
                  <a:schemeClr val="lt1"/>
                </a:solidFill>
              </a:defRPr>
            </a:lvl2pPr>
            <a:lvl3pPr lvl="2" algn="l">
              <a:lnSpc>
                <a:spcPct val="100000"/>
              </a:lnSpc>
              <a:spcBef>
                <a:spcPts val="0"/>
              </a:spcBef>
              <a:spcAft>
                <a:spcPts val="0"/>
              </a:spcAft>
              <a:buClr>
                <a:schemeClr val="lt1"/>
              </a:buClr>
              <a:buSzPct val="100000"/>
              <a:buNone/>
              <a:defRPr sz="3000" b="1">
                <a:solidFill>
                  <a:schemeClr val="lt1"/>
                </a:solidFill>
              </a:defRPr>
            </a:lvl3pPr>
            <a:lvl4pPr lvl="3" algn="l">
              <a:lnSpc>
                <a:spcPct val="100000"/>
              </a:lnSpc>
              <a:spcBef>
                <a:spcPts val="0"/>
              </a:spcBef>
              <a:spcAft>
                <a:spcPts val="0"/>
              </a:spcAft>
              <a:buClr>
                <a:schemeClr val="lt1"/>
              </a:buClr>
              <a:buSzPct val="100000"/>
              <a:buNone/>
              <a:defRPr sz="3000" b="1">
                <a:solidFill>
                  <a:schemeClr val="lt1"/>
                </a:solidFill>
              </a:defRPr>
            </a:lvl4pPr>
            <a:lvl5pPr lvl="4" algn="l">
              <a:lnSpc>
                <a:spcPct val="100000"/>
              </a:lnSpc>
              <a:spcBef>
                <a:spcPts val="0"/>
              </a:spcBef>
              <a:spcAft>
                <a:spcPts val="0"/>
              </a:spcAft>
              <a:buClr>
                <a:schemeClr val="lt1"/>
              </a:buClr>
              <a:buSzPct val="100000"/>
              <a:buNone/>
              <a:defRPr sz="3000" b="1">
                <a:solidFill>
                  <a:schemeClr val="lt1"/>
                </a:solidFill>
              </a:defRPr>
            </a:lvl5pPr>
            <a:lvl6pPr lvl="5" algn="l">
              <a:lnSpc>
                <a:spcPct val="100000"/>
              </a:lnSpc>
              <a:spcBef>
                <a:spcPts val="0"/>
              </a:spcBef>
              <a:spcAft>
                <a:spcPts val="0"/>
              </a:spcAft>
              <a:buClr>
                <a:schemeClr val="lt1"/>
              </a:buClr>
              <a:buSzPct val="100000"/>
              <a:buNone/>
              <a:defRPr sz="3000" b="1">
                <a:solidFill>
                  <a:schemeClr val="lt1"/>
                </a:solidFill>
              </a:defRPr>
            </a:lvl6pPr>
            <a:lvl7pPr lvl="6" algn="l">
              <a:lnSpc>
                <a:spcPct val="100000"/>
              </a:lnSpc>
              <a:spcBef>
                <a:spcPts val="0"/>
              </a:spcBef>
              <a:spcAft>
                <a:spcPts val="0"/>
              </a:spcAft>
              <a:buClr>
                <a:schemeClr val="lt1"/>
              </a:buClr>
              <a:buSzPct val="100000"/>
              <a:buNone/>
              <a:defRPr sz="3000" b="1">
                <a:solidFill>
                  <a:schemeClr val="lt1"/>
                </a:solidFill>
              </a:defRPr>
            </a:lvl7pPr>
            <a:lvl8pPr lvl="7" algn="l">
              <a:lnSpc>
                <a:spcPct val="100000"/>
              </a:lnSpc>
              <a:spcBef>
                <a:spcPts val="0"/>
              </a:spcBef>
              <a:spcAft>
                <a:spcPts val="0"/>
              </a:spcAft>
              <a:buClr>
                <a:schemeClr val="lt1"/>
              </a:buClr>
              <a:buSzPct val="100000"/>
              <a:buNone/>
              <a:defRPr sz="3000" b="1">
                <a:solidFill>
                  <a:schemeClr val="lt1"/>
                </a:solidFill>
              </a:defRPr>
            </a:lvl8pPr>
            <a:lvl9pPr lvl="8" algn="l">
              <a:lnSpc>
                <a:spcPct val="100000"/>
              </a:lnSpc>
              <a:spcBef>
                <a:spcPts val="0"/>
              </a:spcBef>
              <a:spcAft>
                <a:spcPts val="0"/>
              </a:spcAft>
              <a:buClr>
                <a:schemeClr val="lt1"/>
              </a:buClr>
              <a:buSzPct val="100000"/>
              <a:buNone/>
              <a:defRPr sz="3000" b="1">
                <a:solidFill>
                  <a:schemeClr val="lt1"/>
                </a:solidFill>
              </a:defRPr>
            </a:lvl9pPr>
          </a:lstStyle>
          <a:p>
            <a:endParaRPr/>
          </a:p>
        </p:txBody>
      </p:sp>
      <p:sp>
        <p:nvSpPr>
          <p:cNvPr id="78" name="Shape 78"/>
          <p:cNvSpPr txBox="1">
            <a:spLocks noGrp="1"/>
          </p:cNvSpPr>
          <p:nvPr>
            <p:ph type="body" idx="1"/>
          </p:nvPr>
        </p:nvSpPr>
        <p:spPr>
          <a:xfrm>
            <a:off x="3381100" y="307975"/>
            <a:ext cx="5451300" cy="42687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79" name="Shape 79"/>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fr" sz="1000">
                <a:solidFill>
                  <a:schemeClr val="dk2"/>
                </a:solidFill>
              </a:rPr>
              <a:pPr lvl="0" algn="r">
                <a:lnSpc>
                  <a:spcPct val="100000"/>
                </a:lnSpc>
                <a:spcBef>
                  <a:spcPts val="0"/>
                </a:spcBef>
                <a:spcAft>
                  <a:spcPts val="0"/>
                </a:spcAft>
                <a:buNone/>
              </a:pPr>
              <a:t>‹N°›</a:t>
            </a:fld>
            <a:endParaRPr lang="fr"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ise en page personnalisée 4">
    <p:bg>
      <p:bgPr>
        <a:solidFill>
          <a:srgbClr val="FFFFFF"/>
        </a:solidFill>
        <a:effectLst/>
      </p:bgPr>
    </p:bg>
    <p:spTree>
      <p:nvGrpSpPr>
        <p:cNvPr id="1" name="Shape 80"/>
        <p:cNvGrpSpPr/>
        <p:nvPr/>
      </p:nvGrpSpPr>
      <p:grpSpPr>
        <a:xfrm>
          <a:off x="0" y="0"/>
          <a:ext cx="0" cy="0"/>
          <a:chOff x="0" y="0"/>
          <a:chExt cx="0" cy="0"/>
        </a:xfrm>
      </p:grpSpPr>
      <p:sp>
        <p:nvSpPr>
          <p:cNvPr id="81" name="Shape 81"/>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0" y="0"/>
            <a:ext cx="9144000" cy="2161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317700" y="369325"/>
            <a:ext cx="6934800" cy="1579200"/>
          </a:xfrm>
          <a:prstGeom prst="rect">
            <a:avLst/>
          </a:prstGeom>
          <a:noFill/>
        </p:spPr>
        <p:txBody>
          <a:bodyPr lIns="91425" tIns="91425" rIns="91425" bIns="91425" anchor="b" anchorCtr="0"/>
          <a:lstStyle>
            <a:lvl1pPr lvl="0" algn="l">
              <a:lnSpc>
                <a:spcPct val="100000"/>
              </a:lnSpc>
              <a:spcBef>
                <a:spcPts val="0"/>
              </a:spcBef>
              <a:spcAft>
                <a:spcPts val="0"/>
              </a:spcAft>
              <a:buClr>
                <a:schemeClr val="lt1"/>
              </a:buClr>
              <a:buSzPct val="100000"/>
              <a:buNone/>
              <a:defRPr sz="3600" b="1">
                <a:solidFill>
                  <a:schemeClr val="lt1"/>
                </a:solidFill>
              </a:defRPr>
            </a:lvl1pPr>
            <a:lvl2pPr lvl="1" algn="l">
              <a:lnSpc>
                <a:spcPct val="100000"/>
              </a:lnSpc>
              <a:spcBef>
                <a:spcPts val="0"/>
              </a:spcBef>
              <a:spcAft>
                <a:spcPts val="0"/>
              </a:spcAft>
              <a:buClr>
                <a:schemeClr val="lt1"/>
              </a:buClr>
              <a:buSzPct val="100000"/>
              <a:buNone/>
              <a:defRPr sz="3600" b="1">
                <a:solidFill>
                  <a:schemeClr val="lt1"/>
                </a:solidFill>
              </a:defRPr>
            </a:lvl2pPr>
            <a:lvl3pPr lvl="2" algn="l">
              <a:lnSpc>
                <a:spcPct val="100000"/>
              </a:lnSpc>
              <a:spcBef>
                <a:spcPts val="0"/>
              </a:spcBef>
              <a:spcAft>
                <a:spcPts val="0"/>
              </a:spcAft>
              <a:buClr>
                <a:schemeClr val="lt1"/>
              </a:buClr>
              <a:buSzPct val="100000"/>
              <a:buNone/>
              <a:defRPr sz="3600" b="1">
                <a:solidFill>
                  <a:schemeClr val="lt1"/>
                </a:solidFill>
              </a:defRPr>
            </a:lvl3pPr>
            <a:lvl4pPr lvl="3" algn="l">
              <a:lnSpc>
                <a:spcPct val="100000"/>
              </a:lnSpc>
              <a:spcBef>
                <a:spcPts val="0"/>
              </a:spcBef>
              <a:spcAft>
                <a:spcPts val="0"/>
              </a:spcAft>
              <a:buClr>
                <a:schemeClr val="lt1"/>
              </a:buClr>
              <a:buSzPct val="100000"/>
              <a:buNone/>
              <a:defRPr sz="3600" b="1">
                <a:solidFill>
                  <a:schemeClr val="lt1"/>
                </a:solidFill>
              </a:defRPr>
            </a:lvl4pPr>
            <a:lvl5pPr lvl="4" algn="l">
              <a:lnSpc>
                <a:spcPct val="100000"/>
              </a:lnSpc>
              <a:spcBef>
                <a:spcPts val="0"/>
              </a:spcBef>
              <a:spcAft>
                <a:spcPts val="0"/>
              </a:spcAft>
              <a:buClr>
                <a:schemeClr val="lt1"/>
              </a:buClr>
              <a:buSzPct val="100000"/>
              <a:buNone/>
              <a:defRPr sz="3600" b="1">
                <a:solidFill>
                  <a:schemeClr val="lt1"/>
                </a:solidFill>
              </a:defRPr>
            </a:lvl5pPr>
            <a:lvl6pPr lvl="5" algn="l">
              <a:lnSpc>
                <a:spcPct val="100000"/>
              </a:lnSpc>
              <a:spcBef>
                <a:spcPts val="0"/>
              </a:spcBef>
              <a:spcAft>
                <a:spcPts val="0"/>
              </a:spcAft>
              <a:buClr>
                <a:schemeClr val="lt1"/>
              </a:buClr>
              <a:buSzPct val="100000"/>
              <a:buNone/>
              <a:defRPr sz="3600" b="1">
                <a:solidFill>
                  <a:schemeClr val="lt1"/>
                </a:solidFill>
              </a:defRPr>
            </a:lvl6pPr>
            <a:lvl7pPr lvl="6" algn="l">
              <a:lnSpc>
                <a:spcPct val="100000"/>
              </a:lnSpc>
              <a:spcBef>
                <a:spcPts val="0"/>
              </a:spcBef>
              <a:spcAft>
                <a:spcPts val="0"/>
              </a:spcAft>
              <a:buClr>
                <a:schemeClr val="lt1"/>
              </a:buClr>
              <a:buSzPct val="100000"/>
              <a:buNone/>
              <a:defRPr sz="3600" b="1">
                <a:solidFill>
                  <a:schemeClr val="lt1"/>
                </a:solidFill>
              </a:defRPr>
            </a:lvl7pPr>
            <a:lvl8pPr lvl="7" algn="l">
              <a:lnSpc>
                <a:spcPct val="100000"/>
              </a:lnSpc>
              <a:spcBef>
                <a:spcPts val="0"/>
              </a:spcBef>
              <a:spcAft>
                <a:spcPts val="0"/>
              </a:spcAft>
              <a:buClr>
                <a:schemeClr val="lt1"/>
              </a:buClr>
              <a:buSzPct val="100000"/>
              <a:buNone/>
              <a:defRPr sz="3600" b="1">
                <a:solidFill>
                  <a:schemeClr val="lt1"/>
                </a:solidFill>
              </a:defRPr>
            </a:lvl8pPr>
            <a:lvl9pPr lvl="8" algn="l">
              <a:lnSpc>
                <a:spcPct val="100000"/>
              </a:lnSpc>
              <a:spcBef>
                <a:spcPts val="0"/>
              </a:spcBef>
              <a:spcAft>
                <a:spcPts val="0"/>
              </a:spcAft>
              <a:buClr>
                <a:schemeClr val="lt1"/>
              </a:buClr>
              <a:buSzPct val="100000"/>
              <a:buNone/>
              <a:defRPr sz="3600" b="1">
                <a:solidFill>
                  <a:schemeClr val="lt1"/>
                </a:solidFill>
              </a:defRPr>
            </a:lvl9pPr>
          </a:lstStyle>
          <a:p>
            <a:endParaRPr/>
          </a:p>
        </p:txBody>
      </p:sp>
      <p:sp>
        <p:nvSpPr>
          <p:cNvPr id="84" name="Shape 84"/>
          <p:cNvSpPr txBox="1">
            <a:spLocks noGrp="1"/>
          </p:cNvSpPr>
          <p:nvPr>
            <p:ph type="body" idx="1"/>
          </p:nvPr>
        </p:nvSpPr>
        <p:spPr>
          <a:xfrm>
            <a:off x="317700" y="2432075"/>
            <a:ext cx="6397800" cy="23298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85" name="Shape 85"/>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fr" sz="1000">
                <a:solidFill>
                  <a:schemeClr val="dk2"/>
                </a:solidFill>
              </a:rPr>
              <a:pPr lvl="0" algn="r">
                <a:lnSpc>
                  <a:spcPct val="100000"/>
                </a:lnSpc>
                <a:spcBef>
                  <a:spcPts val="0"/>
                </a:spcBef>
                <a:spcAft>
                  <a:spcPts val="0"/>
                </a:spcAft>
                <a:buNone/>
              </a:pPr>
              <a:t>‹N°›</a:t>
            </a:fld>
            <a:endParaRPr lang="fr" sz="1000">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ise en page personnalisée 3">
    <p:bg>
      <p:bgPr>
        <a:solidFill>
          <a:srgbClr val="FFFFFF"/>
        </a:solidFill>
        <a:effectLst/>
      </p:bgPr>
    </p:bg>
    <p:spTree>
      <p:nvGrpSpPr>
        <p:cNvPr id="1" name="Shape 86"/>
        <p:cNvGrpSpPr/>
        <p:nvPr/>
      </p:nvGrpSpPr>
      <p:grpSpPr>
        <a:xfrm>
          <a:off x="0" y="0"/>
          <a:ext cx="0" cy="0"/>
          <a:chOff x="0" y="0"/>
          <a:chExt cx="0" cy="0"/>
        </a:xfrm>
      </p:grpSpPr>
      <p:sp>
        <p:nvSpPr>
          <p:cNvPr id="87" name="Shape 87"/>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29" y="0"/>
            <a:ext cx="9144000" cy="1741500"/>
          </a:xfrm>
          <a:prstGeom prst="rect">
            <a:avLst/>
          </a:prstGeom>
          <a:solidFill>
            <a:srgbClr val="3367D6"/>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rot="-5400000">
            <a:off x="7406225" y="300"/>
            <a:ext cx="1738200" cy="1737300"/>
          </a:xfrm>
          <a:prstGeom prst="rtTriangle">
            <a:avLst/>
          </a:prstGeom>
          <a:solidFill>
            <a:srgbClr val="5E97F6"/>
          </a:solidFill>
          <a:ln>
            <a:noFill/>
          </a:ln>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title"/>
          </p:nvPr>
        </p:nvSpPr>
        <p:spPr>
          <a:xfrm>
            <a:off x="324475" y="148225"/>
            <a:ext cx="5244900" cy="1373700"/>
          </a:xfrm>
          <a:prstGeom prst="rect">
            <a:avLst/>
          </a:prstGeom>
          <a:noFill/>
        </p:spPr>
        <p:txBody>
          <a:bodyPr lIns="91425" tIns="91425" rIns="91425" bIns="91425" anchor="b" anchorCtr="0"/>
          <a:lstStyle>
            <a:lvl1pPr lvl="0" algn="l">
              <a:lnSpc>
                <a:spcPct val="100000"/>
              </a:lnSpc>
              <a:spcBef>
                <a:spcPts val="0"/>
              </a:spcBef>
              <a:spcAft>
                <a:spcPts val="0"/>
              </a:spcAft>
              <a:buNone/>
              <a:defRPr sz="2800" b="1">
                <a:solidFill>
                  <a:srgbClr val="FFFFFF"/>
                </a:solidFill>
              </a:defRPr>
            </a:lvl1pPr>
            <a:lvl2pPr lvl="1" algn="l">
              <a:lnSpc>
                <a:spcPct val="100000"/>
              </a:lnSpc>
              <a:spcBef>
                <a:spcPts val="0"/>
              </a:spcBef>
              <a:spcAft>
                <a:spcPts val="0"/>
              </a:spcAft>
              <a:buNone/>
              <a:defRPr sz="2800" b="1">
                <a:solidFill>
                  <a:srgbClr val="FFFFFF"/>
                </a:solidFill>
              </a:defRPr>
            </a:lvl2pPr>
            <a:lvl3pPr lvl="2" algn="l">
              <a:lnSpc>
                <a:spcPct val="100000"/>
              </a:lnSpc>
              <a:spcBef>
                <a:spcPts val="0"/>
              </a:spcBef>
              <a:spcAft>
                <a:spcPts val="0"/>
              </a:spcAft>
              <a:buNone/>
              <a:defRPr sz="2800" b="1">
                <a:solidFill>
                  <a:srgbClr val="FFFFFF"/>
                </a:solidFill>
              </a:defRPr>
            </a:lvl3pPr>
            <a:lvl4pPr lvl="3" algn="l">
              <a:lnSpc>
                <a:spcPct val="100000"/>
              </a:lnSpc>
              <a:spcBef>
                <a:spcPts val="0"/>
              </a:spcBef>
              <a:spcAft>
                <a:spcPts val="0"/>
              </a:spcAft>
              <a:buNone/>
              <a:defRPr sz="2800" b="1">
                <a:solidFill>
                  <a:srgbClr val="FFFFFF"/>
                </a:solidFill>
              </a:defRPr>
            </a:lvl4pPr>
            <a:lvl5pPr lvl="4" algn="l">
              <a:lnSpc>
                <a:spcPct val="100000"/>
              </a:lnSpc>
              <a:spcBef>
                <a:spcPts val="0"/>
              </a:spcBef>
              <a:spcAft>
                <a:spcPts val="0"/>
              </a:spcAft>
              <a:buNone/>
              <a:defRPr sz="2800" b="1">
                <a:solidFill>
                  <a:srgbClr val="FFFFFF"/>
                </a:solidFill>
              </a:defRPr>
            </a:lvl5pPr>
            <a:lvl6pPr lvl="5" algn="l">
              <a:lnSpc>
                <a:spcPct val="100000"/>
              </a:lnSpc>
              <a:spcBef>
                <a:spcPts val="0"/>
              </a:spcBef>
              <a:spcAft>
                <a:spcPts val="0"/>
              </a:spcAft>
              <a:buNone/>
              <a:defRPr sz="2800" b="1">
                <a:solidFill>
                  <a:srgbClr val="FFFFFF"/>
                </a:solidFill>
              </a:defRPr>
            </a:lvl6pPr>
            <a:lvl7pPr lvl="6" algn="l">
              <a:lnSpc>
                <a:spcPct val="100000"/>
              </a:lnSpc>
              <a:spcBef>
                <a:spcPts val="0"/>
              </a:spcBef>
              <a:spcAft>
                <a:spcPts val="0"/>
              </a:spcAft>
              <a:buNone/>
              <a:defRPr sz="2800" b="1">
                <a:solidFill>
                  <a:srgbClr val="FFFFFF"/>
                </a:solidFill>
              </a:defRPr>
            </a:lvl7pPr>
            <a:lvl8pPr lvl="7" algn="l">
              <a:lnSpc>
                <a:spcPct val="100000"/>
              </a:lnSpc>
              <a:spcBef>
                <a:spcPts val="0"/>
              </a:spcBef>
              <a:spcAft>
                <a:spcPts val="0"/>
              </a:spcAft>
              <a:buNone/>
              <a:defRPr sz="2800" b="1">
                <a:solidFill>
                  <a:srgbClr val="FFFFFF"/>
                </a:solidFill>
              </a:defRPr>
            </a:lvl8pPr>
            <a:lvl9pPr lvl="8" algn="l">
              <a:lnSpc>
                <a:spcPct val="100000"/>
              </a:lnSpc>
              <a:spcBef>
                <a:spcPts val="0"/>
              </a:spcBef>
              <a:spcAft>
                <a:spcPts val="0"/>
              </a:spcAft>
              <a:buNone/>
              <a:defRPr sz="2800" b="1">
                <a:solidFill>
                  <a:srgbClr val="FFFFFF"/>
                </a:solidFill>
              </a:defRPr>
            </a:lvl9pPr>
          </a:lstStyle>
          <a:p>
            <a:endParaRPr/>
          </a:p>
        </p:txBody>
      </p:sp>
      <p:sp>
        <p:nvSpPr>
          <p:cNvPr id="91" name="Shape 91"/>
          <p:cNvSpPr txBox="1">
            <a:spLocks noGrp="1"/>
          </p:cNvSpPr>
          <p:nvPr>
            <p:ph type="body" idx="1"/>
          </p:nvPr>
        </p:nvSpPr>
        <p:spPr>
          <a:xfrm>
            <a:off x="324475" y="1920450"/>
            <a:ext cx="8494800" cy="2704200"/>
          </a:xfrm>
          <a:prstGeom prst="rect">
            <a:avLst/>
          </a:prstGeom>
          <a:noFill/>
        </p:spPr>
        <p:txBody>
          <a:bodyPr lIns="91425" tIns="91425" rIns="91425" bIns="91425" anchor="t" anchorCtr="0"/>
          <a:lstStyle>
            <a:lvl1pPr lvl="0" algn="l">
              <a:lnSpc>
                <a:spcPct val="115000"/>
              </a:lnSpc>
              <a:spcBef>
                <a:spcPts val="0"/>
              </a:spcBef>
              <a:spcAft>
                <a:spcPts val="1600"/>
              </a:spcAft>
              <a:buClr>
                <a:srgbClr val="616161"/>
              </a:buClr>
              <a:buSzPct val="100000"/>
              <a:defRPr sz="1800">
                <a:solidFill>
                  <a:srgbClr val="616161"/>
                </a:solidFill>
              </a:defRPr>
            </a:lvl1pPr>
            <a:lvl2pPr lvl="1" algn="l">
              <a:lnSpc>
                <a:spcPct val="115000"/>
              </a:lnSpc>
              <a:spcBef>
                <a:spcPts val="0"/>
              </a:spcBef>
              <a:spcAft>
                <a:spcPts val="1600"/>
              </a:spcAft>
              <a:buClr>
                <a:srgbClr val="616161"/>
              </a:buClr>
              <a:defRPr sz="1400">
                <a:solidFill>
                  <a:srgbClr val="616161"/>
                </a:solidFill>
              </a:defRPr>
            </a:lvl2pPr>
            <a:lvl3pPr lvl="2" algn="l">
              <a:lnSpc>
                <a:spcPct val="115000"/>
              </a:lnSpc>
              <a:spcBef>
                <a:spcPts val="0"/>
              </a:spcBef>
              <a:spcAft>
                <a:spcPts val="1600"/>
              </a:spcAft>
              <a:buClr>
                <a:srgbClr val="616161"/>
              </a:buClr>
              <a:defRPr sz="1400">
                <a:solidFill>
                  <a:srgbClr val="616161"/>
                </a:solidFill>
              </a:defRPr>
            </a:lvl3pPr>
            <a:lvl4pPr lvl="3" algn="l">
              <a:lnSpc>
                <a:spcPct val="115000"/>
              </a:lnSpc>
              <a:spcBef>
                <a:spcPts val="0"/>
              </a:spcBef>
              <a:spcAft>
                <a:spcPts val="1600"/>
              </a:spcAft>
              <a:buClr>
                <a:srgbClr val="616161"/>
              </a:buClr>
              <a:defRPr sz="1400">
                <a:solidFill>
                  <a:srgbClr val="616161"/>
                </a:solidFill>
              </a:defRPr>
            </a:lvl4pPr>
            <a:lvl5pPr lvl="4" algn="l">
              <a:lnSpc>
                <a:spcPct val="115000"/>
              </a:lnSpc>
              <a:spcBef>
                <a:spcPts val="0"/>
              </a:spcBef>
              <a:spcAft>
                <a:spcPts val="1600"/>
              </a:spcAft>
              <a:buClr>
                <a:srgbClr val="616161"/>
              </a:buClr>
              <a:defRPr sz="1400">
                <a:solidFill>
                  <a:srgbClr val="616161"/>
                </a:solidFill>
              </a:defRPr>
            </a:lvl5pPr>
            <a:lvl6pPr lvl="5" algn="l">
              <a:lnSpc>
                <a:spcPct val="115000"/>
              </a:lnSpc>
              <a:spcBef>
                <a:spcPts val="0"/>
              </a:spcBef>
              <a:spcAft>
                <a:spcPts val="1600"/>
              </a:spcAft>
              <a:buClr>
                <a:srgbClr val="616161"/>
              </a:buClr>
              <a:defRPr sz="1400">
                <a:solidFill>
                  <a:srgbClr val="616161"/>
                </a:solidFill>
              </a:defRPr>
            </a:lvl6pPr>
            <a:lvl7pPr lvl="6" algn="l">
              <a:lnSpc>
                <a:spcPct val="115000"/>
              </a:lnSpc>
              <a:spcBef>
                <a:spcPts val="0"/>
              </a:spcBef>
              <a:spcAft>
                <a:spcPts val="1600"/>
              </a:spcAft>
              <a:buClr>
                <a:srgbClr val="616161"/>
              </a:buClr>
              <a:defRPr sz="1400">
                <a:solidFill>
                  <a:srgbClr val="616161"/>
                </a:solidFill>
              </a:defRPr>
            </a:lvl7pPr>
            <a:lvl8pPr lvl="7" algn="l">
              <a:lnSpc>
                <a:spcPct val="115000"/>
              </a:lnSpc>
              <a:spcBef>
                <a:spcPts val="0"/>
              </a:spcBef>
              <a:spcAft>
                <a:spcPts val="1600"/>
              </a:spcAft>
              <a:buClr>
                <a:srgbClr val="616161"/>
              </a:buClr>
              <a:defRPr sz="1400">
                <a:solidFill>
                  <a:srgbClr val="616161"/>
                </a:solidFill>
              </a:defRPr>
            </a:lvl8pPr>
            <a:lvl9pPr lvl="8" algn="l">
              <a:lnSpc>
                <a:spcPct val="115000"/>
              </a:lnSpc>
              <a:spcBef>
                <a:spcPts val="0"/>
              </a:spcBef>
              <a:spcAft>
                <a:spcPts val="1600"/>
              </a:spcAft>
              <a:buClr>
                <a:srgbClr val="616161"/>
              </a:buClr>
              <a:defRPr sz="1400">
                <a:solidFill>
                  <a:srgbClr val="616161"/>
                </a:solidFill>
              </a:defRPr>
            </a:lvl9pPr>
          </a:lstStyle>
          <a:p>
            <a:endParaRPr/>
          </a:p>
        </p:txBody>
      </p:sp>
      <p:sp>
        <p:nvSpPr>
          <p:cNvPr id="92" name="Shape 9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fr" sz="1000">
                <a:solidFill>
                  <a:srgbClr val="616161"/>
                </a:solidFill>
              </a:rPr>
              <a:pPr lvl="0" algn="r">
                <a:lnSpc>
                  <a:spcPct val="100000"/>
                </a:lnSpc>
                <a:spcBef>
                  <a:spcPts val="0"/>
                </a:spcBef>
                <a:spcAft>
                  <a:spcPts val="0"/>
                </a:spcAft>
                <a:buNone/>
              </a:pPr>
              <a:t>‹N°›</a:t>
            </a:fld>
            <a:endParaRPr lang="fr" sz="1000">
              <a:solidFill>
                <a:srgbClr val="61616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pPr lvl="0">
                <a:spcBef>
                  <a:spcPts val="0"/>
                </a:spcBef>
                <a:buNone/>
              </a:pPr>
              <a:t>‹N°›</a:t>
            </a:fld>
            <a:endParaRPr lang="f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‹N°›</a:t>
            </a:fld>
            <a:endParaRPr lang="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pPr lvl="0">
                <a:spcBef>
                  <a:spcPts val="0"/>
                </a:spcBef>
                <a:buNone/>
              </a:pPr>
              <a:t>‹N°›</a:t>
            </a:fld>
            <a:endParaRPr lang="f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pPr lvl="0">
                <a:spcBef>
                  <a:spcPts val="0"/>
                </a:spcBef>
                <a:buNone/>
              </a:pPr>
              <a:t>‹N°›</a:t>
            </a:fld>
            <a:endParaRPr lang="f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solidFill>
                  <a:schemeClr val="lt1"/>
                </a:solidFill>
              </a:rPr>
              <a:pPr lvl="0">
                <a:spcBef>
                  <a:spcPts val="0"/>
                </a:spcBef>
                <a:buNone/>
              </a:pPr>
              <a:t>‹N°›</a:t>
            </a:fld>
            <a:endParaRPr lang="fr">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fr" sz="1000">
                <a:solidFill>
                  <a:schemeClr val="lt2"/>
                </a:solidFill>
                <a:latin typeface="Roboto"/>
                <a:ea typeface="Roboto"/>
                <a:cs typeface="Roboto"/>
                <a:sym typeface="Roboto"/>
              </a:rPr>
              <a:pPr lvl="0" algn="r">
                <a:spcBef>
                  <a:spcPts val="0"/>
                </a:spcBef>
                <a:buNone/>
              </a:pPr>
              <a:t>‹N°›</a:t>
            </a:fld>
            <a:endParaRPr lang="fr"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descr="IMG_20170321_165905.jpg"/>
          <p:cNvPicPr preferRelativeResize="0"/>
          <p:nvPr/>
        </p:nvPicPr>
        <p:blipFill>
          <a:blip r:embed="rId3">
            <a:alphaModFix/>
          </a:blip>
          <a:stretch>
            <a:fillRect/>
          </a:stretch>
        </p:blipFill>
        <p:spPr>
          <a:xfrm>
            <a:off x="2286051" y="0"/>
            <a:ext cx="6857948" cy="5143499"/>
          </a:xfrm>
          <a:prstGeom prst="rect">
            <a:avLst/>
          </a:prstGeom>
          <a:noFill/>
          <a:ln>
            <a:noFill/>
          </a:ln>
        </p:spPr>
      </p:pic>
      <p:sp>
        <p:nvSpPr>
          <p:cNvPr id="98" name="Shape 98"/>
          <p:cNvSpPr txBox="1">
            <a:spLocks noGrp="1"/>
          </p:cNvSpPr>
          <p:nvPr>
            <p:ph type="ctrTitle"/>
          </p:nvPr>
        </p:nvSpPr>
        <p:spPr>
          <a:xfrm>
            <a:off x="475075" y="788925"/>
            <a:ext cx="8222100" cy="933600"/>
          </a:xfrm>
          <a:prstGeom prst="rect">
            <a:avLst/>
          </a:prstGeom>
        </p:spPr>
        <p:txBody>
          <a:bodyPr lIns="91425" tIns="91425" rIns="91425" bIns="91425" anchor="b" anchorCtr="0">
            <a:noAutofit/>
          </a:bodyPr>
          <a:lstStyle/>
          <a:p>
            <a:pPr lvl="0">
              <a:spcBef>
                <a:spcPts val="0"/>
              </a:spcBef>
              <a:buNone/>
            </a:pPr>
            <a:r>
              <a:rPr lang="fr"/>
              <a:t>Cité des métiers du Pays du Grand Beauvaisis</a:t>
            </a:r>
          </a:p>
        </p:txBody>
      </p:sp>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flip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284100" y="307975"/>
            <a:ext cx="2479800" cy="4268700"/>
          </a:xfrm>
          <a:prstGeom prst="rect">
            <a:avLst/>
          </a:prstGeom>
        </p:spPr>
        <p:txBody>
          <a:bodyPr lIns="91425" tIns="91425" rIns="91425" bIns="91425" anchor="t" anchorCtr="0">
            <a:noAutofit/>
          </a:bodyPr>
          <a:lstStyle/>
          <a:p>
            <a:pPr lvl="0" algn="ctr">
              <a:spcBef>
                <a:spcPts val="0"/>
              </a:spcBef>
              <a:buNone/>
            </a:pPr>
            <a:r>
              <a:rPr lang="fr" b="0"/>
              <a:t>Plus value</a:t>
            </a:r>
          </a:p>
        </p:txBody>
      </p:sp>
      <p:sp>
        <p:nvSpPr>
          <p:cNvPr id="159" name="Shape 159"/>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a:spcBef>
                <a:spcPts val="0"/>
              </a:spcBef>
              <a:buNone/>
            </a:pPr>
            <a:r>
              <a:rPr lang="fr" b="1"/>
              <a:t>Alternance entre le collectif et l’individuel</a:t>
            </a:r>
          </a:p>
          <a:p>
            <a:pPr marL="457200" lvl="0" indent="-228600" rtl="0">
              <a:spcBef>
                <a:spcPts val="0"/>
              </a:spcBef>
              <a:buChar char="➢"/>
            </a:pPr>
            <a:r>
              <a:rPr lang="fr"/>
              <a:t>Ateliers collectifs: informer sur le marché du travail et les dispositifs d’aide à la formation (ex: atelier 45+)</a:t>
            </a:r>
          </a:p>
          <a:p>
            <a:pPr marL="457200" lvl="0" indent="-228600" rtl="0">
              <a:spcBef>
                <a:spcPts val="0"/>
              </a:spcBef>
              <a:buChar char="➢"/>
            </a:pPr>
            <a:r>
              <a:rPr lang="fr"/>
              <a:t>Entretiens individuels dans le cadre du Conseil en Evolution Professionnelle: ne pas se retrouver seuls face à ses démarches</a:t>
            </a:r>
          </a:p>
          <a:p>
            <a:pPr marL="457200" lvl="0" indent="-228600">
              <a:spcBef>
                <a:spcPts val="0"/>
              </a:spcBef>
              <a:buChar char="➢"/>
            </a:pPr>
            <a:r>
              <a:rPr lang="fr"/>
              <a:t>Inversement: la conseillère en CEP peut orienter vers des ateliers de la CdM pour consolider le travail de construction de projet entamé individuellement.</a:t>
            </a:r>
          </a:p>
          <a:p>
            <a:pPr lv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731300" y="444100"/>
            <a:ext cx="4045200" cy="863700"/>
          </a:xfrm>
          <a:prstGeom prst="rect">
            <a:avLst/>
          </a:prstGeom>
        </p:spPr>
        <p:txBody>
          <a:bodyPr lIns="91425" tIns="91425" rIns="91425" bIns="91425" anchor="b" anchorCtr="0">
            <a:noAutofit/>
          </a:bodyPr>
          <a:lstStyle/>
          <a:p>
            <a:pPr lvl="0" algn="l" rtl="0">
              <a:lnSpc>
                <a:spcPct val="115000"/>
              </a:lnSpc>
              <a:spcBef>
                <a:spcPts val="0"/>
              </a:spcBef>
              <a:spcAft>
                <a:spcPts val="1600"/>
              </a:spcAft>
              <a:buNone/>
            </a:pPr>
            <a:r>
              <a:rPr lang="fr" sz="2400">
                <a:solidFill>
                  <a:srgbClr val="FFFFFF"/>
                </a:solidFill>
              </a:rPr>
              <a:t>Mixité expérientielle des publics</a:t>
            </a:r>
          </a:p>
        </p:txBody>
      </p:sp>
      <p:sp>
        <p:nvSpPr>
          <p:cNvPr id="165" name="Shape 165"/>
          <p:cNvSpPr txBox="1"/>
          <p:nvPr/>
        </p:nvSpPr>
        <p:spPr>
          <a:xfrm>
            <a:off x="270325" y="1242900"/>
            <a:ext cx="4108500" cy="2657700"/>
          </a:xfrm>
          <a:prstGeom prst="rect">
            <a:avLst/>
          </a:prstGeom>
          <a:noFill/>
          <a:ln w="9525" cap="flat" cmpd="sng">
            <a:solidFill>
              <a:srgbClr val="4A86E8"/>
            </a:solidFill>
            <a:prstDash val="solid"/>
            <a:round/>
            <a:headEnd type="none" w="med" len="med"/>
            <a:tailEnd type="none" w="med" len="med"/>
          </a:ln>
        </p:spPr>
        <p:txBody>
          <a:bodyPr lIns="91425" tIns="91425" rIns="91425" bIns="91425" anchor="t" anchorCtr="0">
            <a:noAutofit/>
          </a:bodyPr>
          <a:lstStyle/>
          <a:p>
            <a:pPr lvl="0">
              <a:spcBef>
                <a:spcPts val="0"/>
              </a:spcBef>
              <a:buNone/>
            </a:pPr>
            <a:r>
              <a:rPr lang="fr" i="1">
                <a:solidFill>
                  <a:srgbClr val="4A86E8"/>
                </a:solidFill>
              </a:rPr>
              <a:t>Mef</a:t>
            </a:r>
            <a:r>
              <a:rPr lang="fr" i="1"/>
              <a:t>:</a:t>
            </a:r>
            <a:r>
              <a:rPr lang="fr"/>
              <a:t> Public Maison de l’Emploi et la formation = public mission locale FR + Initiative pour l’emploi des jeunes + Garantie Jeune</a:t>
            </a:r>
          </a:p>
          <a:p>
            <a:pPr lvl="0">
              <a:spcBef>
                <a:spcPts val="0"/>
              </a:spcBef>
              <a:buNone/>
            </a:pPr>
            <a:r>
              <a:rPr lang="fr"/>
              <a:t>“Incité” ou “prescrit”</a:t>
            </a:r>
          </a:p>
          <a:p>
            <a:pPr lvl="0">
              <a:spcBef>
                <a:spcPts val="0"/>
              </a:spcBef>
              <a:buNone/>
            </a:pPr>
            <a:r>
              <a:rPr lang="fr"/>
              <a:t>Age: entre 16 et 25 ans</a:t>
            </a:r>
          </a:p>
          <a:p>
            <a:pPr lvl="0">
              <a:spcBef>
                <a:spcPts val="0"/>
              </a:spcBef>
              <a:buNone/>
            </a:pPr>
            <a:r>
              <a:rPr lang="fr"/>
              <a:t>Régulièrement présent</a:t>
            </a:r>
          </a:p>
          <a:p>
            <a:pPr lvl="0">
              <a:spcBef>
                <a:spcPts val="0"/>
              </a:spcBef>
              <a:buNone/>
            </a:pPr>
            <a:endParaRPr/>
          </a:p>
          <a:p>
            <a:pPr lvl="0">
              <a:spcBef>
                <a:spcPts val="0"/>
              </a:spcBef>
              <a:buNone/>
            </a:pPr>
            <a:endParaRPr/>
          </a:p>
          <a:p>
            <a:pPr lvl="0">
              <a:spcBef>
                <a:spcPts val="0"/>
              </a:spcBef>
              <a:buNone/>
            </a:pPr>
            <a:r>
              <a:rPr lang="fr" i="1">
                <a:solidFill>
                  <a:schemeClr val="accent2"/>
                </a:solidFill>
              </a:rPr>
              <a:t>CDM:</a:t>
            </a:r>
            <a:r>
              <a:rPr lang="fr"/>
              <a:t> Public cité des métiers </a:t>
            </a:r>
          </a:p>
          <a:p>
            <a:pPr lvl="0">
              <a:spcBef>
                <a:spcPts val="0"/>
              </a:spcBef>
              <a:buNone/>
            </a:pPr>
            <a:r>
              <a:rPr lang="fr"/>
              <a:t>universel / volontaire </a:t>
            </a:r>
            <a:r>
              <a:rPr lang="fr" sz="700"/>
              <a:t>dans la plupart des cas</a:t>
            </a:r>
            <a:r>
              <a:rPr lang="fr"/>
              <a:t> / “anonyme”</a:t>
            </a:r>
          </a:p>
          <a:p>
            <a:pPr lvl="0">
              <a:spcBef>
                <a:spcPts val="0"/>
              </a:spcBef>
              <a:buNone/>
            </a:pPr>
            <a:r>
              <a:rPr lang="fr"/>
              <a:t>présence variable</a:t>
            </a:r>
          </a:p>
          <a:p>
            <a:pPr lvl="0">
              <a:spcBef>
                <a:spcPts val="0"/>
              </a:spcBef>
              <a:buNone/>
            </a:pPr>
            <a:endParaRPr/>
          </a:p>
        </p:txBody>
      </p:sp>
      <p:sp>
        <p:nvSpPr>
          <p:cNvPr id="166" name="Shape 166"/>
          <p:cNvSpPr txBox="1"/>
          <p:nvPr/>
        </p:nvSpPr>
        <p:spPr>
          <a:xfrm>
            <a:off x="4950825" y="1386550"/>
            <a:ext cx="3948000" cy="3121500"/>
          </a:xfrm>
          <a:prstGeom prst="rect">
            <a:avLst/>
          </a:prstGeom>
          <a:noFill/>
          <a:ln>
            <a:noFill/>
          </a:ln>
        </p:spPr>
        <p:txBody>
          <a:bodyPr lIns="91425" tIns="91425" rIns="91425" bIns="91425" anchor="t" anchorCtr="0">
            <a:noAutofit/>
          </a:bodyPr>
          <a:lstStyle/>
          <a:p>
            <a:pPr lvl="0">
              <a:spcBef>
                <a:spcPts val="0"/>
              </a:spcBef>
              <a:buNone/>
            </a:pPr>
            <a:r>
              <a:rPr lang="fr" sz="1800" b="1" u="sng">
                <a:solidFill>
                  <a:srgbClr val="FFFFFF"/>
                </a:solidFill>
              </a:rPr>
              <a:t>Plus value:</a:t>
            </a:r>
          </a:p>
          <a:p>
            <a:pPr lvl="0">
              <a:spcBef>
                <a:spcPts val="0"/>
              </a:spcBef>
              <a:buNone/>
            </a:pPr>
            <a:endParaRPr sz="1800">
              <a:solidFill>
                <a:srgbClr val="FFFFFF"/>
              </a:solidFill>
            </a:endParaRPr>
          </a:p>
          <a:p>
            <a:pPr lvl="0">
              <a:spcBef>
                <a:spcPts val="0"/>
              </a:spcBef>
              <a:buNone/>
            </a:pPr>
            <a:r>
              <a:rPr lang="fr" sz="1800">
                <a:solidFill>
                  <a:srgbClr val="FFFFFF"/>
                </a:solidFill>
              </a:rPr>
              <a:t>Enrichissement mutuel</a:t>
            </a:r>
          </a:p>
          <a:p>
            <a:pPr lvl="0">
              <a:spcBef>
                <a:spcPts val="0"/>
              </a:spcBef>
              <a:buNone/>
            </a:pPr>
            <a:endParaRPr sz="1800">
              <a:solidFill>
                <a:srgbClr val="FFFFFF"/>
              </a:solidFill>
            </a:endParaRPr>
          </a:p>
          <a:p>
            <a:pPr lvl="0">
              <a:spcBef>
                <a:spcPts val="0"/>
              </a:spcBef>
              <a:buNone/>
            </a:pPr>
            <a:r>
              <a:rPr lang="fr" sz="1800">
                <a:solidFill>
                  <a:srgbClr val="FFFFFF"/>
                </a:solidFill>
              </a:rPr>
              <a:t>Élargissement culturel</a:t>
            </a:r>
          </a:p>
          <a:p>
            <a:pPr lvl="0">
              <a:spcBef>
                <a:spcPts val="0"/>
              </a:spcBef>
              <a:buNone/>
            </a:pPr>
            <a:endParaRPr sz="1800">
              <a:solidFill>
                <a:srgbClr val="FFFFFF"/>
              </a:solidFill>
            </a:endParaRPr>
          </a:p>
          <a:p>
            <a:pPr lvl="0">
              <a:spcBef>
                <a:spcPts val="0"/>
              </a:spcBef>
              <a:buNone/>
            </a:pPr>
            <a:r>
              <a:rPr lang="fr" sz="1800">
                <a:solidFill>
                  <a:srgbClr val="FFFFFF"/>
                </a:solidFill>
              </a:rPr>
              <a:t>Rupture dans la dynamique de groupe </a:t>
            </a:r>
          </a:p>
          <a:p>
            <a:pPr lvl="0">
              <a:spcBef>
                <a:spcPts val="0"/>
              </a:spcBef>
              <a:buNone/>
            </a:pPr>
            <a:endParaRPr sz="1800">
              <a:solidFill>
                <a:srgbClr val="FFFFFF"/>
              </a:solidFill>
            </a:endParaRPr>
          </a:p>
          <a:p>
            <a:pPr lvl="0">
              <a:spcBef>
                <a:spcPts val="0"/>
              </a:spcBef>
              <a:buNone/>
            </a:pPr>
            <a:r>
              <a:rPr lang="fr" sz="1800">
                <a:solidFill>
                  <a:srgbClr val="FFFFFF"/>
                </a:solidFill>
              </a:rPr>
              <a:t>Cohésion sociale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71900" y="117125"/>
            <a:ext cx="8222100" cy="767700"/>
          </a:xfrm>
          <a:prstGeom prst="rect">
            <a:avLst/>
          </a:prstGeom>
        </p:spPr>
        <p:txBody>
          <a:bodyPr lIns="91425" tIns="91425" rIns="91425" bIns="91425" anchor="b" anchorCtr="0">
            <a:noAutofit/>
          </a:bodyPr>
          <a:lstStyle/>
          <a:p>
            <a:pPr lvl="0">
              <a:spcBef>
                <a:spcPts val="0"/>
              </a:spcBef>
              <a:buNone/>
            </a:pPr>
            <a:r>
              <a:rPr lang="fr" sz="3000"/>
              <a:t>Plusieurs ateliers pour construire un parcours</a:t>
            </a:r>
          </a:p>
        </p:txBody>
      </p:sp>
      <p:pic>
        <p:nvPicPr>
          <p:cNvPr id="172" name="Shape 172"/>
          <p:cNvPicPr preferRelativeResize="0"/>
          <p:nvPr/>
        </p:nvPicPr>
        <p:blipFill rotWithShape="1">
          <a:blip r:embed="rId3">
            <a:alphaModFix/>
          </a:blip>
          <a:srcRect l="1378" t="4593" r="67918" b="5153"/>
          <a:stretch/>
        </p:blipFill>
        <p:spPr>
          <a:xfrm>
            <a:off x="1984750" y="1741137"/>
            <a:ext cx="1475423" cy="3251401"/>
          </a:xfrm>
          <a:prstGeom prst="rect">
            <a:avLst/>
          </a:prstGeom>
          <a:noFill/>
          <a:ln>
            <a:noFill/>
          </a:ln>
        </p:spPr>
      </p:pic>
      <p:pic>
        <p:nvPicPr>
          <p:cNvPr id="173" name="Shape 173"/>
          <p:cNvPicPr preferRelativeResize="0"/>
          <p:nvPr/>
        </p:nvPicPr>
        <p:blipFill rotWithShape="1">
          <a:blip r:embed="rId3">
            <a:alphaModFix/>
          </a:blip>
          <a:srcRect l="66578" t="2244" b="4236"/>
          <a:stretch/>
        </p:blipFill>
        <p:spPr>
          <a:xfrm>
            <a:off x="329257" y="1741150"/>
            <a:ext cx="1550016" cy="3251401"/>
          </a:xfrm>
          <a:prstGeom prst="rect">
            <a:avLst/>
          </a:prstGeom>
          <a:noFill/>
          <a:ln>
            <a:noFill/>
          </a:ln>
        </p:spPr>
      </p:pic>
      <p:graphicFrame>
        <p:nvGraphicFramePr>
          <p:cNvPr id="174" name="Shape 174"/>
          <p:cNvGraphicFramePr/>
          <p:nvPr/>
        </p:nvGraphicFramePr>
        <p:xfrm>
          <a:off x="4590800" y="1868555"/>
          <a:ext cx="3680200" cy="3000385"/>
        </p:xfrm>
        <a:graphic>
          <a:graphicData uri="http://schemas.openxmlformats.org/drawingml/2006/table">
            <a:tbl>
              <a:tblPr>
                <a:noFill/>
                <a:tableStyleId>{D18BB8BB-E0ED-47D5-9D2C-CDCC9CC294EB}</a:tableStyleId>
              </a:tblPr>
              <a:tblGrid>
                <a:gridCol w="920050"/>
                <a:gridCol w="920050"/>
                <a:gridCol w="920050"/>
                <a:gridCol w="920050"/>
              </a:tblGrid>
              <a:tr h="337775">
                <a:tc gridSpan="4">
                  <a:txBody>
                    <a:bodyPr/>
                    <a:lstStyle/>
                    <a:p>
                      <a:pPr lvl="0" algn="ctr" rtl="0">
                        <a:spcBef>
                          <a:spcPts val="0"/>
                        </a:spcBef>
                        <a:buNone/>
                      </a:pPr>
                      <a:r>
                        <a:rPr lang="fr" b="1">
                          <a:latin typeface="Calibri"/>
                          <a:ea typeface="Calibri"/>
                          <a:cs typeface="Calibri"/>
                          <a:sym typeface="Calibri"/>
                        </a:rPr>
                        <a:t>Semaine de l’orientation</a:t>
                      </a:r>
                    </a:p>
                  </a:txBody>
                  <a:tcPr marL="91425" marR="91425" marT="91425" marB="91425"/>
                </a:tc>
                <a:tc hMerge="1">
                  <a:txBody>
                    <a:bodyPr/>
                    <a:lstStyle/>
                    <a:p>
                      <a:endParaRPr lang="fr-FR"/>
                    </a:p>
                  </a:txBody>
                  <a:tcPr/>
                </a:tc>
                <a:tc hMerge="1">
                  <a:txBody>
                    <a:bodyPr/>
                    <a:lstStyle/>
                    <a:p>
                      <a:endParaRPr lang="fr-FR"/>
                    </a:p>
                  </a:txBody>
                  <a:tcPr/>
                </a:tc>
                <a:tc hMerge="1">
                  <a:txBody>
                    <a:bodyPr/>
                    <a:lstStyle/>
                    <a:p>
                      <a:endParaRPr lang="fr-FR"/>
                    </a:p>
                  </a:txBody>
                  <a:tcPr/>
                </a:tc>
              </a:tr>
              <a:tr h="309750">
                <a:tc>
                  <a:txBody>
                    <a:bodyPr/>
                    <a:lstStyle/>
                    <a:p>
                      <a:pPr lvl="0" algn="ctr" rtl="0">
                        <a:spcBef>
                          <a:spcPts val="0"/>
                        </a:spcBef>
                        <a:buNone/>
                      </a:pPr>
                      <a:r>
                        <a:rPr lang="fr" sz="1000">
                          <a:solidFill>
                            <a:srgbClr val="FFFFFF"/>
                          </a:solidFill>
                        </a:rPr>
                        <a:t>Mardi</a:t>
                      </a:r>
                    </a:p>
                  </a:txBody>
                  <a:tcPr marL="91425" marR="91425" marT="91425" marB="91425">
                    <a:solidFill>
                      <a:schemeClr val="dk1"/>
                    </a:solidFill>
                  </a:tcPr>
                </a:tc>
                <a:tc>
                  <a:txBody>
                    <a:bodyPr/>
                    <a:lstStyle/>
                    <a:p>
                      <a:pPr lvl="0" algn="ctr" rtl="0">
                        <a:spcBef>
                          <a:spcPts val="0"/>
                        </a:spcBef>
                        <a:buNone/>
                      </a:pPr>
                      <a:r>
                        <a:rPr lang="fr" sz="1000">
                          <a:solidFill>
                            <a:srgbClr val="FFFFFF"/>
                          </a:solidFill>
                        </a:rPr>
                        <a:t>Mercredi</a:t>
                      </a:r>
                    </a:p>
                  </a:txBody>
                  <a:tcPr marL="91425" marR="91425" marT="91425" marB="91425">
                    <a:solidFill>
                      <a:schemeClr val="dk1"/>
                    </a:solidFill>
                  </a:tcPr>
                </a:tc>
                <a:tc>
                  <a:txBody>
                    <a:bodyPr/>
                    <a:lstStyle/>
                    <a:p>
                      <a:pPr lvl="0" algn="ctr" rtl="0">
                        <a:spcBef>
                          <a:spcPts val="0"/>
                        </a:spcBef>
                        <a:buNone/>
                      </a:pPr>
                      <a:r>
                        <a:rPr lang="fr" sz="1000">
                          <a:solidFill>
                            <a:srgbClr val="FFFFFF"/>
                          </a:solidFill>
                        </a:rPr>
                        <a:t>Jeudi</a:t>
                      </a:r>
                    </a:p>
                  </a:txBody>
                  <a:tcPr marL="91425" marR="91425" marT="91425" marB="91425">
                    <a:solidFill>
                      <a:schemeClr val="dk1"/>
                    </a:solidFill>
                  </a:tcPr>
                </a:tc>
                <a:tc>
                  <a:txBody>
                    <a:bodyPr/>
                    <a:lstStyle/>
                    <a:p>
                      <a:pPr lvl="0" algn="ctr" rtl="0">
                        <a:spcBef>
                          <a:spcPts val="0"/>
                        </a:spcBef>
                        <a:buNone/>
                      </a:pPr>
                      <a:r>
                        <a:rPr lang="fr" sz="1000">
                          <a:solidFill>
                            <a:srgbClr val="FFFFFF"/>
                          </a:solidFill>
                        </a:rPr>
                        <a:t>Vendredi</a:t>
                      </a:r>
                    </a:p>
                  </a:txBody>
                  <a:tcPr marL="91425" marR="91425" marT="91425" marB="91425">
                    <a:solidFill>
                      <a:schemeClr val="dk1"/>
                    </a:solidFill>
                  </a:tcPr>
                </a:tc>
              </a:tr>
              <a:tr h="946625">
                <a:tc>
                  <a:txBody>
                    <a:bodyPr/>
                    <a:lstStyle/>
                    <a:p>
                      <a:pPr lvl="0" algn="ctr" rtl="0">
                        <a:spcBef>
                          <a:spcPts val="0"/>
                        </a:spcBef>
                        <a:buNone/>
                      </a:pPr>
                      <a:r>
                        <a:rPr lang="fr" sz="1000"/>
                        <a:t>Mes centres d'intérêt</a:t>
                      </a:r>
                    </a:p>
                    <a:p>
                      <a:pPr lvl="0" algn="ctr" rtl="0">
                        <a:spcBef>
                          <a:spcPts val="0"/>
                        </a:spcBef>
                        <a:buNone/>
                      </a:pPr>
                      <a:endParaRPr sz="1000" i="1">
                        <a:solidFill>
                          <a:schemeClr val="accent1"/>
                        </a:solidFill>
                      </a:endParaRPr>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Identifier ses atouts/ CV du futur</a:t>
                      </a:r>
                    </a:p>
                    <a:p>
                      <a:pPr lvl="0" algn="ctr" rtl="0">
                        <a:spcBef>
                          <a:spcPts val="0"/>
                        </a:spcBef>
                        <a:buNone/>
                      </a:pPr>
                      <a:r>
                        <a:rPr lang="fr" sz="1000" i="1">
                          <a:solidFill>
                            <a:schemeClr val="accent1"/>
                          </a:solidFill>
                        </a:rPr>
                        <a:t>Mef/</a:t>
                      </a:r>
                      <a:r>
                        <a:rPr lang="fr" sz="1000" i="1">
                          <a:solidFill>
                            <a:schemeClr val="accent2"/>
                          </a:solidFill>
                        </a:rPr>
                        <a:t>CDM</a:t>
                      </a:r>
                    </a:p>
                  </a:txBody>
                  <a:tcPr marL="91425" marR="91425" marT="91425" marB="91425">
                    <a:solidFill>
                      <a:srgbClr val="B6D7A8"/>
                    </a:solidFill>
                  </a:tcPr>
                </a:tc>
                <a:tc>
                  <a:txBody>
                    <a:bodyPr/>
                    <a:lstStyle/>
                    <a:p>
                      <a:pPr lvl="0" algn="ctr" rtl="0">
                        <a:spcBef>
                          <a:spcPts val="0"/>
                        </a:spcBef>
                        <a:buNone/>
                      </a:pPr>
                      <a:r>
                        <a:rPr lang="fr" sz="1000"/>
                        <a:t>Elargir ses pistes</a:t>
                      </a:r>
                    </a:p>
                    <a:p>
                      <a:pPr lvl="0" algn="ctr" rtl="0">
                        <a:spcBef>
                          <a:spcPts val="0"/>
                        </a:spcBef>
                        <a:buNone/>
                      </a:pPr>
                      <a:endParaRPr sz="1000"/>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Valider son choix*</a:t>
                      </a:r>
                    </a:p>
                    <a:p>
                      <a:pPr lvl="0" algn="ctr" rtl="0">
                        <a:spcBef>
                          <a:spcPts val="0"/>
                        </a:spcBef>
                        <a:buNone/>
                      </a:pPr>
                      <a:endParaRPr sz="1000"/>
                    </a:p>
                    <a:p>
                      <a:pPr lvl="0" algn="ctr" rtl="0">
                        <a:spcBef>
                          <a:spcPts val="0"/>
                        </a:spcBef>
                        <a:buNone/>
                      </a:pPr>
                      <a:r>
                        <a:rPr lang="fr" sz="1000" i="1">
                          <a:solidFill>
                            <a:schemeClr val="accent1"/>
                          </a:solidFill>
                        </a:rPr>
                        <a:t>Mef</a:t>
                      </a:r>
                    </a:p>
                  </a:txBody>
                  <a:tcPr marL="91425" marR="91425" marT="91425" marB="91425">
                    <a:solidFill>
                      <a:srgbClr val="D9D9D9"/>
                    </a:solidFill>
                  </a:tcPr>
                </a:tc>
              </a:tr>
              <a:tr h="309750">
                <a:tc>
                  <a:txBody>
                    <a:bodyPr/>
                    <a:lstStyle/>
                    <a:p>
                      <a:pPr lvl="0" algn="ctr" rtl="0">
                        <a:spcBef>
                          <a:spcPts val="0"/>
                        </a:spcBef>
                        <a:buNone/>
                      </a:pPr>
                      <a:endParaRPr sz="1000"/>
                    </a:p>
                  </a:txBody>
                  <a:tcPr marL="91425" marR="91425" marT="91425" marB="91425"/>
                </a:tc>
                <a:tc>
                  <a:txBody>
                    <a:bodyPr/>
                    <a:lstStyle/>
                    <a:p>
                      <a:pPr lvl="0" algn="ctr" rtl="0">
                        <a:spcBef>
                          <a:spcPts val="0"/>
                        </a:spcBef>
                        <a:buNone/>
                      </a:pPr>
                      <a:endParaRPr sz="1000"/>
                    </a:p>
                  </a:txBody>
                  <a:tcPr marL="91425" marR="91425" marT="91425" marB="91425"/>
                </a:tc>
                <a:tc>
                  <a:txBody>
                    <a:bodyPr/>
                    <a:lstStyle/>
                    <a:p>
                      <a:pPr lvl="0" algn="ctr" rtl="0">
                        <a:spcBef>
                          <a:spcPts val="0"/>
                        </a:spcBef>
                        <a:buNone/>
                      </a:pPr>
                      <a:endParaRPr sz="1000"/>
                    </a:p>
                  </a:txBody>
                  <a:tcPr marL="91425" marR="91425" marT="91425" marB="91425"/>
                </a:tc>
                <a:tc>
                  <a:txBody>
                    <a:bodyPr/>
                    <a:lstStyle/>
                    <a:p>
                      <a:pPr lvl="0" algn="ctr" rtl="0">
                        <a:spcBef>
                          <a:spcPts val="0"/>
                        </a:spcBef>
                        <a:buNone/>
                      </a:pPr>
                      <a:endParaRPr sz="1000"/>
                    </a:p>
                  </a:txBody>
                  <a:tcPr marL="91425" marR="91425" marT="91425" marB="91425"/>
                </a:tc>
              </a:tr>
              <a:tr h="987050">
                <a:tc>
                  <a:txBody>
                    <a:bodyPr/>
                    <a:lstStyle/>
                    <a:p>
                      <a:pPr lvl="0" algn="ctr" rtl="0">
                        <a:spcBef>
                          <a:spcPts val="0"/>
                        </a:spcBef>
                        <a:buNone/>
                      </a:pPr>
                      <a:r>
                        <a:rPr lang="fr" sz="1000"/>
                        <a:t>Les métiers qui recrutent</a:t>
                      </a:r>
                    </a:p>
                    <a:p>
                      <a:pPr lvl="0" algn="ctr" rtl="0">
                        <a:spcBef>
                          <a:spcPts val="0"/>
                        </a:spcBef>
                        <a:buNone/>
                      </a:pPr>
                      <a:endParaRPr sz="1000" i="1">
                        <a:solidFill>
                          <a:schemeClr val="accent1"/>
                        </a:solidFill>
                      </a:endParaRPr>
                    </a:p>
                    <a:p>
                      <a:pPr lvl="0" algn="ctr" rtl="0">
                        <a:spcBef>
                          <a:spcPts val="0"/>
                        </a:spcBef>
                        <a:buNone/>
                      </a:pPr>
                      <a:r>
                        <a:rPr lang="fr" sz="1000" i="1">
                          <a:solidFill>
                            <a:schemeClr val="accent1"/>
                          </a:solidFill>
                        </a:rPr>
                        <a:t>Mef/</a:t>
                      </a:r>
                      <a:r>
                        <a:rPr lang="fr" sz="1000" i="1">
                          <a:solidFill>
                            <a:schemeClr val="accent2"/>
                          </a:solidFill>
                        </a:rPr>
                        <a:t>CDM</a:t>
                      </a:r>
                    </a:p>
                  </a:txBody>
                  <a:tcPr marL="91425" marR="91425" marT="91425" marB="91425">
                    <a:solidFill>
                      <a:srgbClr val="B6D7A8"/>
                    </a:solidFill>
                  </a:tcPr>
                </a:tc>
                <a:tc>
                  <a:txBody>
                    <a:bodyPr/>
                    <a:lstStyle/>
                    <a:p>
                      <a:pPr lvl="0" algn="ctr" rtl="0">
                        <a:spcBef>
                          <a:spcPts val="0"/>
                        </a:spcBef>
                        <a:buNone/>
                      </a:pPr>
                      <a:r>
                        <a:rPr lang="fr" sz="1000"/>
                        <a:t>S’informer sur les métiers</a:t>
                      </a:r>
                    </a:p>
                    <a:p>
                      <a:pPr lvl="0" algn="ctr" rtl="0">
                        <a:spcBef>
                          <a:spcPts val="0"/>
                        </a:spcBef>
                        <a:buNone/>
                      </a:pPr>
                      <a:r>
                        <a:rPr lang="fr" sz="1000" i="1">
                          <a:solidFill>
                            <a:schemeClr val="accent1"/>
                          </a:solidFill>
                        </a:rPr>
                        <a:t>Mef/</a:t>
                      </a:r>
                      <a:r>
                        <a:rPr lang="fr" sz="1000" i="1">
                          <a:solidFill>
                            <a:schemeClr val="accent2"/>
                          </a:solidFill>
                        </a:rPr>
                        <a:t>CDM</a:t>
                      </a:r>
                    </a:p>
                  </a:txBody>
                  <a:tcPr marL="91425" marR="91425" marT="91425" marB="91425">
                    <a:solidFill>
                      <a:srgbClr val="B6D7A8"/>
                    </a:solidFill>
                  </a:tcPr>
                </a:tc>
                <a:tc>
                  <a:txBody>
                    <a:bodyPr/>
                    <a:lstStyle/>
                    <a:p>
                      <a:pPr lvl="0" algn="ctr" rtl="0">
                        <a:spcBef>
                          <a:spcPts val="0"/>
                        </a:spcBef>
                        <a:buNone/>
                      </a:pPr>
                      <a:r>
                        <a:rPr lang="fr" sz="1000"/>
                        <a:t>Comment trouver un stage</a:t>
                      </a:r>
                    </a:p>
                    <a:p>
                      <a:pPr lvl="0" algn="ctr" rtl="0">
                        <a:spcBef>
                          <a:spcPts val="0"/>
                        </a:spcBef>
                        <a:buNone/>
                      </a:pPr>
                      <a:r>
                        <a:rPr lang="fr" sz="1000" i="1">
                          <a:solidFill>
                            <a:schemeClr val="accent1"/>
                          </a:solidFill>
                        </a:rPr>
                        <a:t>Mef/</a:t>
                      </a:r>
                      <a:r>
                        <a:rPr lang="fr" sz="1000" i="1">
                          <a:solidFill>
                            <a:schemeClr val="accent2"/>
                          </a:solidFill>
                        </a:rPr>
                        <a:t>CDM</a:t>
                      </a:r>
                    </a:p>
                  </a:txBody>
                  <a:tcPr marL="91425" marR="91425" marT="91425" marB="91425">
                    <a:solidFill>
                      <a:srgbClr val="B6D7A8"/>
                    </a:solidFill>
                  </a:tcPr>
                </a:tc>
                <a:tc>
                  <a:txBody>
                    <a:bodyPr/>
                    <a:lstStyle/>
                    <a:p>
                      <a:pPr lvl="0" algn="ctr" rtl="0">
                        <a:spcBef>
                          <a:spcPts val="0"/>
                        </a:spcBef>
                        <a:buNone/>
                      </a:pPr>
                      <a:r>
                        <a:rPr lang="fr" sz="1000"/>
                        <a:t>Appui à la recherche de stage</a:t>
                      </a:r>
                    </a:p>
                    <a:p>
                      <a:pPr lvl="0" algn="ctr" rtl="0">
                        <a:spcBef>
                          <a:spcPts val="0"/>
                        </a:spcBef>
                        <a:buNone/>
                      </a:pPr>
                      <a:r>
                        <a:rPr lang="fr" sz="1000" i="1">
                          <a:solidFill>
                            <a:schemeClr val="accent1"/>
                          </a:solidFill>
                        </a:rPr>
                        <a:t>Mef/</a:t>
                      </a:r>
                      <a:r>
                        <a:rPr lang="fr" sz="1000" i="1">
                          <a:solidFill>
                            <a:schemeClr val="accent2"/>
                          </a:solidFill>
                        </a:rPr>
                        <a:t>CDM</a:t>
                      </a:r>
                    </a:p>
                  </a:txBody>
                  <a:tcPr marL="91425" marR="91425" marT="91425" marB="91425">
                    <a:solidFill>
                      <a:srgbClr val="B6D7A8"/>
                    </a:solidFill>
                  </a:tcPr>
                </a:tc>
              </a:tr>
            </a:tbl>
          </a:graphicData>
        </a:graphic>
      </p:graphicFrame>
      <p:sp>
        <p:nvSpPr>
          <p:cNvPr id="175" name="Shape 175"/>
          <p:cNvSpPr txBox="1"/>
          <p:nvPr/>
        </p:nvSpPr>
        <p:spPr>
          <a:xfrm>
            <a:off x="7288350" y="3312250"/>
            <a:ext cx="2493300" cy="109200"/>
          </a:xfrm>
          <a:prstGeom prst="rect">
            <a:avLst/>
          </a:prstGeom>
          <a:noFill/>
          <a:ln>
            <a:noFill/>
          </a:ln>
        </p:spPr>
        <p:txBody>
          <a:bodyPr lIns="91425" tIns="91425" rIns="91425" bIns="91425" anchor="t" anchorCtr="0">
            <a:noAutofit/>
          </a:bodyPr>
          <a:lstStyle/>
          <a:p>
            <a:pPr lvl="0">
              <a:spcBef>
                <a:spcPts val="0"/>
              </a:spcBef>
              <a:buNone/>
            </a:pPr>
            <a:r>
              <a:rPr lang="fr" sz="900"/>
              <a:t>* (en individuel)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1000"/>
                                        <p:tgtEl>
                                          <p:spTgt spid="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1000"/>
                                        <p:tgtEl>
                                          <p:spTgt spid="174"/>
                                        </p:tgtEl>
                                      </p:cBhvr>
                                    </p:animEffect>
                                  </p:childTnLst>
                                </p:cTn>
                              </p:par>
                              <p:par>
                                <p:cTn id="16" presetID="10" presetClass="entr" presetSubtype="0" fill="hold" nodeType="withEffect">
                                  <p:stCondLst>
                                    <p:cond delay="0"/>
                                  </p:stCondLst>
                                  <p:childTnLst>
                                    <p:set>
                                      <p:cBhvr>
                                        <p:cTn id="17" dur="1" fill="hold">
                                          <p:stCondLst>
                                            <p:cond delay="0"/>
                                          </p:stCondLst>
                                        </p:cTn>
                                        <p:tgtEl>
                                          <p:spTgt spid="175"/>
                                        </p:tgtEl>
                                        <p:attrNameLst>
                                          <p:attrName>style.visibility</p:attrName>
                                        </p:attrNameLst>
                                      </p:cBhvr>
                                      <p:to>
                                        <p:strVal val="visible"/>
                                      </p:to>
                                    </p:set>
                                    <p:animEffect transition="in" filter="fade">
                                      <p:cBhvr>
                                        <p:cTn id="18"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92975" y="167625"/>
            <a:ext cx="3855900" cy="1403100"/>
          </a:xfrm>
          <a:prstGeom prst="rect">
            <a:avLst/>
          </a:prstGeom>
        </p:spPr>
        <p:txBody>
          <a:bodyPr lIns="91425" tIns="91425" rIns="91425" bIns="91425" anchor="ctr" anchorCtr="0">
            <a:noAutofit/>
          </a:bodyPr>
          <a:lstStyle/>
          <a:p>
            <a:pPr lvl="0" rtl="0">
              <a:spcBef>
                <a:spcPts val="0"/>
              </a:spcBef>
              <a:buNone/>
            </a:pPr>
            <a:r>
              <a:rPr lang="fr" sz="3000"/>
              <a:t>Plusieurs ateliers pour construire un parcours</a:t>
            </a:r>
          </a:p>
        </p:txBody>
      </p:sp>
      <p:graphicFrame>
        <p:nvGraphicFramePr>
          <p:cNvPr id="181" name="Shape 181"/>
          <p:cNvGraphicFramePr/>
          <p:nvPr/>
        </p:nvGraphicFramePr>
        <p:xfrm>
          <a:off x="4957650" y="1124029"/>
          <a:ext cx="3830500" cy="3432450"/>
        </p:xfrm>
        <a:graphic>
          <a:graphicData uri="http://schemas.openxmlformats.org/drawingml/2006/table">
            <a:tbl>
              <a:tblPr>
                <a:noFill/>
                <a:tableStyleId>{D18BB8BB-E0ED-47D5-9D2C-CDCC9CC294EB}</a:tableStyleId>
              </a:tblPr>
              <a:tblGrid>
                <a:gridCol w="957625"/>
                <a:gridCol w="957625"/>
                <a:gridCol w="957625"/>
                <a:gridCol w="957625"/>
              </a:tblGrid>
              <a:tr h="397425">
                <a:tc gridSpan="4">
                  <a:txBody>
                    <a:bodyPr/>
                    <a:lstStyle/>
                    <a:p>
                      <a:pPr lvl="0" algn="ctr" rtl="0">
                        <a:spcBef>
                          <a:spcPts val="0"/>
                        </a:spcBef>
                        <a:buNone/>
                      </a:pPr>
                      <a:r>
                        <a:rPr lang="fr" sz="1000" b="1">
                          <a:latin typeface="Calibri"/>
                          <a:ea typeface="Calibri"/>
                          <a:cs typeface="Calibri"/>
                          <a:sym typeface="Calibri"/>
                        </a:rPr>
                        <a:t>Semaine de préparation à l’emploi</a:t>
                      </a:r>
                    </a:p>
                  </a:txBody>
                  <a:tcPr marL="91425" marR="91425" marT="91425" marB="91425"/>
                </a:tc>
                <a:tc hMerge="1">
                  <a:txBody>
                    <a:bodyPr/>
                    <a:lstStyle/>
                    <a:p>
                      <a:endParaRPr lang="fr-FR"/>
                    </a:p>
                  </a:txBody>
                  <a:tcPr/>
                </a:tc>
                <a:tc hMerge="1">
                  <a:txBody>
                    <a:bodyPr/>
                    <a:lstStyle/>
                    <a:p>
                      <a:endParaRPr lang="fr-FR"/>
                    </a:p>
                  </a:txBody>
                  <a:tcPr/>
                </a:tc>
                <a:tc hMerge="1">
                  <a:txBody>
                    <a:bodyPr/>
                    <a:lstStyle/>
                    <a:p>
                      <a:endParaRPr lang="fr-FR"/>
                    </a:p>
                  </a:txBody>
                  <a:tcPr/>
                </a:tc>
              </a:tr>
              <a:tr h="397425">
                <a:tc>
                  <a:txBody>
                    <a:bodyPr/>
                    <a:lstStyle/>
                    <a:p>
                      <a:pPr lvl="0" algn="ctr" rtl="0">
                        <a:spcBef>
                          <a:spcPts val="0"/>
                        </a:spcBef>
                        <a:buNone/>
                      </a:pPr>
                      <a:r>
                        <a:rPr lang="fr" sz="1000">
                          <a:solidFill>
                            <a:srgbClr val="FFFFFF"/>
                          </a:solidFill>
                        </a:rPr>
                        <a:t>Mardi</a:t>
                      </a:r>
                    </a:p>
                  </a:txBody>
                  <a:tcPr marL="91425" marR="91425" marT="91425" marB="91425">
                    <a:solidFill>
                      <a:schemeClr val="dk1"/>
                    </a:solidFill>
                  </a:tcPr>
                </a:tc>
                <a:tc>
                  <a:txBody>
                    <a:bodyPr/>
                    <a:lstStyle/>
                    <a:p>
                      <a:pPr lvl="0" algn="ctr" rtl="0">
                        <a:spcBef>
                          <a:spcPts val="0"/>
                        </a:spcBef>
                        <a:buNone/>
                      </a:pPr>
                      <a:r>
                        <a:rPr lang="fr" sz="1000">
                          <a:solidFill>
                            <a:srgbClr val="FFFFFF"/>
                          </a:solidFill>
                        </a:rPr>
                        <a:t>Mercredi</a:t>
                      </a:r>
                    </a:p>
                  </a:txBody>
                  <a:tcPr marL="91425" marR="91425" marT="91425" marB="91425">
                    <a:solidFill>
                      <a:schemeClr val="dk1"/>
                    </a:solidFill>
                  </a:tcPr>
                </a:tc>
                <a:tc>
                  <a:txBody>
                    <a:bodyPr/>
                    <a:lstStyle/>
                    <a:p>
                      <a:pPr lvl="0" algn="ctr" rtl="0">
                        <a:spcBef>
                          <a:spcPts val="0"/>
                        </a:spcBef>
                        <a:buNone/>
                      </a:pPr>
                      <a:r>
                        <a:rPr lang="fr" sz="1000">
                          <a:solidFill>
                            <a:srgbClr val="FFFFFF"/>
                          </a:solidFill>
                        </a:rPr>
                        <a:t>Jeudi</a:t>
                      </a:r>
                    </a:p>
                  </a:txBody>
                  <a:tcPr marL="91425" marR="91425" marT="91425" marB="91425">
                    <a:solidFill>
                      <a:schemeClr val="dk1"/>
                    </a:solidFill>
                  </a:tcPr>
                </a:tc>
                <a:tc>
                  <a:txBody>
                    <a:bodyPr/>
                    <a:lstStyle/>
                    <a:p>
                      <a:pPr lvl="0" algn="ctr" rtl="0">
                        <a:spcBef>
                          <a:spcPts val="0"/>
                        </a:spcBef>
                        <a:buNone/>
                      </a:pPr>
                      <a:r>
                        <a:rPr lang="fr" sz="1000">
                          <a:solidFill>
                            <a:srgbClr val="FFFFFF"/>
                          </a:solidFill>
                        </a:rPr>
                        <a:t>Vendredi</a:t>
                      </a:r>
                    </a:p>
                  </a:txBody>
                  <a:tcPr marL="91425" marR="91425" marT="91425" marB="91425">
                    <a:solidFill>
                      <a:schemeClr val="dk1"/>
                    </a:solidFill>
                  </a:tcPr>
                </a:tc>
              </a:tr>
              <a:tr h="1300750">
                <a:tc>
                  <a:txBody>
                    <a:bodyPr/>
                    <a:lstStyle/>
                    <a:p>
                      <a:pPr lvl="0" algn="ctr" rtl="0">
                        <a:spcBef>
                          <a:spcPts val="0"/>
                        </a:spcBef>
                        <a:buNone/>
                      </a:pPr>
                      <a:r>
                        <a:rPr lang="fr" sz="1000"/>
                        <a:t>Identifier et valoriser ses compétences</a:t>
                      </a:r>
                    </a:p>
                    <a:p>
                      <a:pPr lvl="0" algn="ctr" rtl="0">
                        <a:spcBef>
                          <a:spcPts val="0"/>
                        </a:spcBef>
                        <a:buNone/>
                      </a:pPr>
                      <a:endParaRPr sz="1000" i="1">
                        <a:solidFill>
                          <a:schemeClr val="accent1"/>
                        </a:solidFill>
                      </a:endParaRPr>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Lettre en réponse à une offre</a:t>
                      </a:r>
                    </a:p>
                    <a:p>
                      <a:pPr lvl="0" algn="ctr" rtl="0">
                        <a:spcBef>
                          <a:spcPts val="0"/>
                        </a:spcBef>
                        <a:buNone/>
                      </a:pPr>
                      <a:endParaRPr sz="1000"/>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Gérer son stress et communiquer positivement</a:t>
                      </a:r>
                    </a:p>
                    <a:p>
                      <a:pPr lvl="0" algn="ctr" rtl="0">
                        <a:spcBef>
                          <a:spcPts val="0"/>
                        </a:spcBef>
                        <a:buNone/>
                      </a:pPr>
                      <a:endParaRPr sz="1000"/>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Simulation </a:t>
                      </a:r>
                    </a:p>
                    <a:p>
                      <a:pPr lvl="0" algn="ctr" rtl="0">
                        <a:spcBef>
                          <a:spcPts val="0"/>
                        </a:spcBef>
                        <a:buNone/>
                      </a:pPr>
                      <a:endParaRPr sz="1000"/>
                    </a:p>
                    <a:p>
                      <a:pPr lvl="0" algn="ctr" rtl="0">
                        <a:spcBef>
                          <a:spcPts val="0"/>
                        </a:spcBef>
                        <a:buNone/>
                      </a:pPr>
                      <a:r>
                        <a:rPr lang="fr" sz="1000" i="1">
                          <a:solidFill>
                            <a:schemeClr val="accent1"/>
                          </a:solidFill>
                        </a:rPr>
                        <a:t>Mef</a:t>
                      </a:r>
                    </a:p>
                  </a:txBody>
                  <a:tcPr marL="91425" marR="91425" marT="91425" marB="91425">
                    <a:solidFill>
                      <a:srgbClr val="D9D9D9"/>
                    </a:solidFill>
                  </a:tcPr>
                </a:tc>
              </a:tr>
              <a:tr h="397425">
                <a:tc>
                  <a:txBody>
                    <a:bodyPr/>
                    <a:lstStyle/>
                    <a:p>
                      <a:pPr lvl="0" algn="ctr" rtl="0">
                        <a:spcBef>
                          <a:spcPts val="0"/>
                        </a:spcBef>
                        <a:buNone/>
                      </a:pPr>
                      <a:endParaRPr sz="1000"/>
                    </a:p>
                  </a:txBody>
                  <a:tcPr marL="91425" marR="91425" marT="91425" marB="91425"/>
                </a:tc>
                <a:tc>
                  <a:txBody>
                    <a:bodyPr/>
                    <a:lstStyle/>
                    <a:p>
                      <a:pPr lvl="0" algn="ctr" rtl="0">
                        <a:spcBef>
                          <a:spcPts val="0"/>
                        </a:spcBef>
                        <a:buNone/>
                      </a:pPr>
                      <a:endParaRPr sz="1000"/>
                    </a:p>
                  </a:txBody>
                  <a:tcPr marL="91425" marR="91425" marT="91425" marB="91425"/>
                </a:tc>
                <a:tc>
                  <a:txBody>
                    <a:bodyPr/>
                    <a:lstStyle/>
                    <a:p>
                      <a:pPr lvl="0" algn="ctr" rtl="0">
                        <a:spcBef>
                          <a:spcPts val="0"/>
                        </a:spcBef>
                        <a:buNone/>
                      </a:pPr>
                      <a:endParaRPr sz="1000"/>
                    </a:p>
                  </a:txBody>
                  <a:tcPr marL="91425" marR="91425" marT="91425" marB="91425"/>
                </a:tc>
                <a:tc>
                  <a:txBody>
                    <a:bodyPr/>
                    <a:lstStyle/>
                    <a:p>
                      <a:pPr lvl="0" algn="ctr" rtl="0">
                        <a:spcBef>
                          <a:spcPts val="0"/>
                        </a:spcBef>
                        <a:buNone/>
                      </a:pPr>
                      <a:endParaRPr sz="1000"/>
                    </a:p>
                  </a:txBody>
                  <a:tcPr marL="91425" marR="91425" marT="91425" marB="91425"/>
                </a:tc>
              </a:tr>
              <a:tr h="939425">
                <a:tc>
                  <a:txBody>
                    <a:bodyPr/>
                    <a:lstStyle/>
                    <a:p>
                      <a:pPr lvl="0" algn="ctr" rtl="0">
                        <a:spcBef>
                          <a:spcPts val="0"/>
                        </a:spcBef>
                        <a:buNone/>
                      </a:pPr>
                      <a:r>
                        <a:rPr lang="fr" sz="1000"/>
                        <a:t>Rédiger son CV</a:t>
                      </a:r>
                    </a:p>
                    <a:p>
                      <a:pPr lvl="0" algn="ctr" rtl="0">
                        <a:spcBef>
                          <a:spcPts val="0"/>
                        </a:spcBef>
                        <a:buNone/>
                      </a:pPr>
                      <a:endParaRPr sz="1000" i="1">
                        <a:solidFill>
                          <a:schemeClr val="accent1"/>
                        </a:solidFill>
                      </a:endParaRPr>
                    </a:p>
                    <a:p>
                      <a:pPr lvl="0" algn="ctr" rtl="0">
                        <a:spcBef>
                          <a:spcPts val="0"/>
                        </a:spcBef>
                        <a:buNone/>
                      </a:pPr>
                      <a:r>
                        <a:rPr lang="fr" sz="1000" i="1">
                          <a:solidFill>
                            <a:schemeClr val="accent1"/>
                          </a:solidFill>
                        </a:rPr>
                        <a:t>Mef/</a:t>
                      </a:r>
                      <a:r>
                        <a:rPr lang="fr" sz="1000" i="1">
                          <a:solidFill>
                            <a:schemeClr val="accent2"/>
                          </a:solidFill>
                        </a:rPr>
                        <a:t>CDM</a:t>
                      </a:r>
                    </a:p>
                  </a:txBody>
                  <a:tcPr marL="91425" marR="91425" marT="91425" marB="91425">
                    <a:solidFill>
                      <a:srgbClr val="B6D7A8"/>
                    </a:solidFill>
                  </a:tcPr>
                </a:tc>
                <a:tc>
                  <a:txBody>
                    <a:bodyPr/>
                    <a:lstStyle/>
                    <a:p>
                      <a:pPr lvl="0" algn="ctr" rtl="0">
                        <a:spcBef>
                          <a:spcPts val="0"/>
                        </a:spcBef>
                        <a:buNone/>
                      </a:pPr>
                      <a:r>
                        <a:rPr lang="fr" sz="1000"/>
                        <a:t>Lettre en candidature spontanée</a:t>
                      </a:r>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Se préparer aux entretiens</a:t>
                      </a:r>
                    </a:p>
                    <a:p>
                      <a:pPr lvl="0" algn="ctr" rtl="0">
                        <a:spcBef>
                          <a:spcPts val="0"/>
                        </a:spcBef>
                        <a:buNone/>
                      </a:pPr>
                      <a:r>
                        <a:rPr lang="fr" sz="1000" i="1">
                          <a:solidFill>
                            <a:schemeClr val="accent1"/>
                          </a:solidFill>
                        </a:rPr>
                        <a:t>Mef</a:t>
                      </a:r>
                    </a:p>
                  </a:txBody>
                  <a:tcPr marL="91425" marR="91425" marT="91425" marB="91425"/>
                </a:tc>
                <a:tc>
                  <a:txBody>
                    <a:bodyPr/>
                    <a:lstStyle/>
                    <a:p>
                      <a:pPr lvl="0" algn="ctr" rtl="0">
                        <a:spcBef>
                          <a:spcPts val="0"/>
                        </a:spcBef>
                        <a:buNone/>
                      </a:pPr>
                      <a:r>
                        <a:rPr lang="fr" sz="1000"/>
                        <a:t>Coaching SPE</a:t>
                      </a:r>
                    </a:p>
                    <a:p>
                      <a:pPr lvl="0" algn="ctr" rtl="0">
                        <a:spcBef>
                          <a:spcPts val="0"/>
                        </a:spcBef>
                        <a:buNone/>
                      </a:pPr>
                      <a:r>
                        <a:rPr lang="fr" sz="1000" i="1">
                          <a:solidFill>
                            <a:schemeClr val="accent1"/>
                          </a:solidFill>
                        </a:rPr>
                        <a:t>Mef</a:t>
                      </a:r>
                    </a:p>
                  </a:txBody>
                  <a:tcPr marL="91425" marR="91425" marT="91425" marB="91425">
                    <a:solidFill>
                      <a:srgbClr val="D9D9D9"/>
                    </a:solidFill>
                  </a:tcPr>
                </a:tc>
              </a:tr>
            </a:tbl>
          </a:graphicData>
        </a:graphic>
      </p:graphicFrame>
      <p:sp>
        <p:nvSpPr>
          <p:cNvPr id="182" name="Shape 182"/>
          <p:cNvSpPr txBox="1"/>
          <p:nvPr/>
        </p:nvSpPr>
        <p:spPr>
          <a:xfrm>
            <a:off x="7858775" y="4276825"/>
            <a:ext cx="2493300" cy="109200"/>
          </a:xfrm>
          <a:prstGeom prst="rect">
            <a:avLst/>
          </a:prstGeom>
          <a:noFill/>
          <a:ln>
            <a:noFill/>
          </a:ln>
        </p:spPr>
        <p:txBody>
          <a:bodyPr lIns="91425" tIns="91425" rIns="91425" bIns="91425" anchor="t" anchorCtr="0">
            <a:noAutofit/>
          </a:bodyPr>
          <a:lstStyle/>
          <a:p>
            <a:pPr lvl="0" rtl="0">
              <a:spcBef>
                <a:spcPts val="0"/>
              </a:spcBef>
              <a:buNone/>
            </a:pPr>
            <a:r>
              <a:rPr lang="fr" sz="900"/>
              <a:t>* (en individuel)</a:t>
            </a:r>
          </a:p>
        </p:txBody>
      </p:sp>
      <p:sp>
        <p:nvSpPr>
          <p:cNvPr id="183" name="Shape 183"/>
          <p:cNvSpPr txBox="1"/>
          <p:nvPr/>
        </p:nvSpPr>
        <p:spPr>
          <a:xfrm>
            <a:off x="557275" y="1652875"/>
            <a:ext cx="4009500" cy="3121500"/>
          </a:xfrm>
          <a:prstGeom prst="rect">
            <a:avLst/>
          </a:prstGeom>
          <a:noFill/>
          <a:ln>
            <a:noFill/>
          </a:ln>
        </p:spPr>
        <p:txBody>
          <a:bodyPr lIns="91425" tIns="91425" rIns="91425" bIns="91425" anchor="t" anchorCtr="0">
            <a:noAutofit/>
          </a:bodyPr>
          <a:lstStyle/>
          <a:p>
            <a:pPr lvl="0" rtl="0">
              <a:spcBef>
                <a:spcPts val="0"/>
              </a:spcBef>
              <a:buNone/>
            </a:pPr>
            <a:r>
              <a:rPr lang="fr" sz="1800" b="1">
                <a:solidFill>
                  <a:srgbClr val="FFFFFF"/>
                </a:solidFill>
              </a:rPr>
              <a:t>Plus value:</a:t>
            </a:r>
          </a:p>
          <a:p>
            <a:pPr marL="457200" lvl="0" indent="-330200" rtl="0">
              <a:spcBef>
                <a:spcPts val="0"/>
              </a:spcBef>
              <a:buClr>
                <a:srgbClr val="FFFFFF"/>
              </a:buClr>
              <a:buSzPct val="100000"/>
              <a:buChar char="-"/>
            </a:pPr>
            <a:r>
              <a:rPr lang="fr" sz="1600">
                <a:solidFill>
                  <a:srgbClr val="FFFFFF"/>
                </a:solidFill>
              </a:rPr>
              <a:t>Accessible à des demandes multiples</a:t>
            </a:r>
          </a:p>
          <a:p>
            <a:pPr lvl="0" rtl="0">
              <a:spcBef>
                <a:spcPts val="0"/>
              </a:spcBef>
              <a:buNone/>
            </a:pPr>
            <a:endParaRPr sz="1600">
              <a:solidFill>
                <a:srgbClr val="FFFFFF"/>
              </a:solidFill>
            </a:endParaRPr>
          </a:p>
          <a:p>
            <a:pPr marL="457200" lvl="0" indent="-330200" rtl="0">
              <a:spcBef>
                <a:spcPts val="0"/>
              </a:spcBef>
              <a:buClr>
                <a:srgbClr val="FFFFFF"/>
              </a:buClr>
              <a:buSzPct val="100000"/>
              <a:buChar char="-"/>
            </a:pPr>
            <a:r>
              <a:rPr lang="fr" sz="1600">
                <a:solidFill>
                  <a:srgbClr val="FFFFFF"/>
                </a:solidFill>
              </a:rPr>
              <a:t>Modulable &amp; Spécifique</a:t>
            </a:r>
          </a:p>
          <a:p>
            <a:pPr lvl="0" rtl="0">
              <a:spcBef>
                <a:spcPts val="0"/>
              </a:spcBef>
              <a:buNone/>
            </a:pPr>
            <a:endParaRPr sz="1600">
              <a:solidFill>
                <a:srgbClr val="FFFFFF"/>
              </a:solidFill>
            </a:endParaRPr>
          </a:p>
          <a:p>
            <a:pPr marL="457200" lvl="0" indent="-330200" rtl="0">
              <a:spcBef>
                <a:spcPts val="0"/>
              </a:spcBef>
              <a:buClr>
                <a:srgbClr val="FFFFFF"/>
              </a:buClr>
              <a:buSzPct val="100000"/>
              <a:buChar char="-"/>
            </a:pPr>
            <a:r>
              <a:rPr lang="fr" sz="1600">
                <a:solidFill>
                  <a:srgbClr val="FFFFFF"/>
                </a:solidFill>
              </a:rPr>
              <a:t>Limité dans le temps</a:t>
            </a:r>
          </a:p>
          <a:p>
            <a:pPr lvl="0" rtl="0">
              <a:spcBef>
                <a:spcPts val="0"/>
              </a:spcBef>
              <a:buNone/>
            </a:pPr>
            <a:endParaRPr sz="1600">
              <a:solidFill>
                <a:srgbClr val="FFFFFF"/>
              </a:solidFill>
            </a:endParaRPr>
          </a:p>
          <a:p>
            <a:pPr marL="457200" lvl="0" indent="-330200" rtl="0">
              <a:spcBef>
                <a:spcPts val="0"/>
              </a:spcBef>
              <a:buClr>
                <a:srgbClr val="FFFFFF"/>
              </a:buClr>
              <a:buSzPct val="100000"/>
              <a:buChar char="-"/>
            </a:pPr>
            <a:r>
              <a:rPr lang="fr" sz="1600">
                <a:solidFill>
                  <a:srgbClr val="FFFFFF"/>
                </a:solidFill>
              </a:rPr>
              <a:t>Porte d’entrée</a:t>
            </a:r>
          </a:p>
          <a:p>
            <a:pPr lvl="0" rtl="0">
              <a:spcBef>
                <a:spcPts val="0"/>
              </a:spcBef>
              <a:buNone/>
            </a:pPr>
            <a:endParaRPr sz="1600">
              <a:solidFill>
                <a:srgbClr val="FFFFFF"/>
              </a:solidFill>
            </a:endParaRPr>
          </a:p>
          <a:p>
            <a:pPr marL="457200" lvl="0" indent="-330200" rtl="0">
              <a:spcBef>
                <a:spcPts val="0"/>
              </a:spcBef>
              <a:buSzPct val="100000"/>
              <a:buChar char="-"/>
            </a:pPr>
            <a:r>
              <a:rPr lang="fr" sz="1600">
                <a:solidFill>
                  <a:srgbClr val="FFFFFF"/>
                </a:solidFill>
              </a:rPr>
              <a:t>Thématiques (orientation, recherche d’emploi, confiance en soi, informatique)</a:t>
            </a:r>
            <a:r>
              <a:rPr lang="fr" sz="1600"/>
              <a:t> </a:t>
            </a:r>
          </a:p>
        </p:txBody>
      </p:sp>
      <p:sp>
        <p:nvSpPr>
          <p:cNvPr id="184" name="Shape 184"/>
          <p:cNvSpPr txBox="1"/>
          <p:nvPr/>
        </p:nvSpPr>
        <p:spPr>
          <a:xfrm>
            <a:off x="7814925" y="2904350"/>
            <a:ext cx="2493300" cy="109200"/>
          </a:xfrm>
          <a:prstGeom prst="rect">
            <a:avLst/>
          </a:prstGeom>
          <a:noFill/>
          <a:ln>
            <a:noFill/>
          </a:ln>
        </p:spPr>
        <p:txBody>
          <a:bodyPr lIns="91425" tIns="91425" rIns="91425" bIns="91425" anchor="t" anchorCtr="0">
            <a:noAutofit/>
          </a:bodyPr>
          <a:lstStyle/>
          <a:p>
            <a:pPr lvl="0" rtl="0">
              <a:spcBef>
                <a:spcPts val="0"/>
              </a:spcBef>
              <a:buNone/>
            </a:pPr>
            <a:r>
              <a:rPr lang="fr" sz="900"/>
              <a:t>* (en individuel)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71900" y="117125"/>
            <a:ext cx="8222100" cy="767700"/>
          </a:xfrm>
          <a:prstGeom prst="rect">
            <a:avLst/>
          </a:prstGeom>
        </p:spPr>
        <p:txBody>
          <a:bodyPr lIns="91425" tIns="91425" rIns="91425" bIns="91425" anchor="b" anchorCtr="0">
            <a:noAutofit/>
          </a:bodyPr>
          <a:lstStyle/>
          <a:p>
            <a:pPr lvl="0" rtl="0">
              <a:spcBef>
                <a:spcPts val="0"/>
              </a:spcBef>
              <a:buNone/>
            </a:pPr>
            <a:r>
              <a:rPr lang="fr" sz="3000"/>
              <a:t>Plusieurs ateliers pour construire un parcours</a:t>
            </a:r>
          </a:p>
        </p:txBody>
      </p:sp>
      <p:pic>
        <p:nvPicPr>
          <p:cNvPr id="190" name="Shape 190"/>
          <p:cNvPicPr preferRelativeResize="0"/>
          <p:nvPr/>
        </p:nvPicPr>
        <p:blipFill rotWithShape="1">
          <a:blip r:embed="rId3">
            <a:alphaModFix/>
          </a:blip>
          <a:srcRect l="24830" t="42188" r="47156" b="21586"/>
          <a:stretch/>
        </p:blipFill>
        <p:spPr>
          <a:xfrm>
            <a:off x="294324" y="1729300"/>
            <a:ext cx="2561500" cy="1863199"/>
          </a:xfrm>
          <a:prstGeom prst="rect">
            <a:avLst/>
          </a:prstGeom>
          <a:noFill/>
          <a:ln>
            <a:noFill/>
          </a:ln>
        </p:spPr>
      </p:pic>
      <p:grpSp>
        <p:nvGrpSpPr>
          <p:cNvPr id="191" name="Shape 191"/>
          <p:cNvGrpSpPr/>
          <p:nvPr/>
        </p:nvGrpSpPr>
        <p:grpSpPr>
          <a:xfrm>
            <a:off x="2855825" y="3195175"/>
            <a:ext cx="2561500" cy="1797925"/>
            <a:chOff x="471900" y="3009075"/>
            <a:chExt cx="2561500" cy="1797925"/>
          </a:xfrm>
        </p:grpSpPr>
        <p:pic>
          <p:nvPicPr>
            <p:cNvPr id="192" name="Shape 192"/>
            <p:cNvPicPr preferRelativeResize="0"/>
            <p:nvPr/>
          </p:nvPicPr>
          <p:blipFill rotWithShape="1">
            <a:blip r:embed="rId4">
              <a:alphaModFix/>
            </a:blip>
            <a:srcRect l="24601" t="23889" r="47384" b="67212"/>
            <a:stretch/>
          </p:blipFill>
          <p:spPr>
            <a:xfrm>
              <a:off x="471900" y="3454399"/>
              <a:ext cx="2561500" cy="457650"/>
            </a:xfrm>
            <a:prstGeom prst="rect">
              <a:avLst/>
            </a:prstGeom>
            <a:noFill/>
            <a:ln>
              <a:noFill/>
            </a:ln>
          </p:spPr>
        </p:pic>
        <p:pic>
          <p:nvPicPr>
            <p:cNvPr id="193" name="Shape 193"/>
            <p:cNvPicPr preferRelativeResize="0"/>
            <p:nvPr/>
          </p:nvPicPr>
          <p:blipFill rotWithShape="1">
            <a:blip r:embed="rId4">
              <a:alphaModFix/>
            </a:blip>
            <a:srcRect l="24601" t="53464" r="47384" b="29135"/>
            <a:stretch/>
          </p:blipFill>
          <p:spPr>
            <a:xfrm>
              <a:off x="471900" y="3912050"/>
              <a:ext cx="2561500" cy="894950"/>
            </a:xfrm>
            <a:prstGeom prst="rect">
              <a:avLst/>
            </a:prstGeom>
            <a:noFill/>
            <a:ln>
              <a:noFill/>
            </a:ln>
          </p:spPr>
        </p:pic>
        <p:pic>
          <p:nvPicPr>
            <p:cNvPr id="194" name="Shape 194"/>
            <p:cNvPicPr preferRelativeResize="0"/>
            <p:nvPr/>
          </p:nvPicPr>
          <p:blipFill rotWithShape="1">
            <a:blip r:embed="rId4">
              <a:alphaModFix/>
            </a:blip>
            <a:srcRect l="24665" t="6406" r="47320" b="84696"/>
            <a:stretch/>
          </p:blipFill>
          <p:spPr>
            <a:xfrm>
              <a:off x="471900" y="3009075"/>
              <a:ext cx="2561500" cy="457650"/>
            </a:xfrm>
            <a:prstGeom prst="rect">
              <a:avLst/>
            </a:prstGeom>
            <a:noFill/>
            <a:ln>
              <a:noFill/>
            </a:ln>
          </p:spPr>
        </p:pic>
      </p:grpSp>
      <p:pic>
        <p:nvPicPr>
          <p:cNvPr id="195" name="Shape 195"/>
          <p:cNvPicPr preferRelativeResize="0"/>
          <p:nvPr/>
        </p:nvPicPr>
        <p:blipFill rotWithShape="1">
          <a:blip r:embed="rId3">
            <a:alphaModFix/>
          </a:blip>
          <a:srcRect l="53164" t="27220" r="18149" b="30681"/>
          <a:stretch/>
        </p:blipFill>
        <p:spPr>
          <a:xfrm>
            <a:off x="5758275" y="2130037"/>
            <a:ext cx="2622974" cy="2165324"/>
          </a:xfrm>
          <a:prstGeom prst="rect">
            <a:avLst/>
          </a:prstGeom>
          <a:noFill/>
          <a:ln>
            <a:noFill/>
          </a:ln>
        </p:spPr>
      </p:pic>
      <p:sp>
        <p:nvSpPr>
          <p:cNvPr id="196" name="Shape 196"/>
          <p:cNvSpPr txBox="1"/>
          <p:nvPr/>
        </p:nvSpPr>
        <p:spPr>
          <a:xfrm>
            <a:off x="5922200" y="4651700"/>
            <a:ext cx="2827800" cy="560100"/>
          </a:xfrm>
          <a:prstGeom prst="rect">
            <a:avLst/>
          </a:prstGeom>
          <a:noFill/>
          <a:ln>
            <a:noFill/>
          </a:ln>
        </p:spPr>
        <p:txBody>
          <a:bodyPr lIns="91425" tIns="91425" rIns="91425" bIns="91425" anchor="t" anchorCtr="0">
            <a:noAutofit/>
          </a:bodyPr>
          <a:lstStyle/>
          <a:p>
            <a:pPr lvl="0">
              <a:spcBef>
                <a:spcPts val="0"/>
              </a:spcBef>
              <a:buNone/>
            </a:pPr>
            <a:r>
              <a:rPr lang="fr" sz="600"/>
              <a:t>*Extraits de l’Agenda Mai 2017 de la Cité des Métiers de Beauvais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1900"/>
                                        <p:tgtEl>
                                          <p:spTgt spid="19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24475" y="148225"/>
            <a:ext cx="5244900" cy="1373700"/>
          </a:xfrm>
          <a:prstGeom prst="rect">
            <a:avLst/>
          </a:prstGeom>
        </p:spPr>
        <p:txBody>
          <a:bodyPr lIns="91425" tIns="91425" rIns="91425" bIns="91425" anchor="b" anchorCtr="0">
            <a:noAutofit/>
          </a:bodyPr>
          <a:lstStyle/>
          <a:p>
            <a:pPr lvl="0">
              <a:spcBef>
                <a:spcPts val="0"/>
              </a:spcBef>
              <a:buNone/>
            </a:pPr>
            <a:r>
              <a:rPr lang="fr"/>
              <a:t>Plus value</a:t>
            </a:r>
          </a:p>
        </p:txBody>
      </p:sp>
      <p:sp>
        <p:nvSpPr>
          <p:cNvPr id="202" name="Shape 202"/>
          <p:cNvSpPr txBox="1">
            <a:spLocks noGrp="1"/>
          </p:cNvSpPr>
          <p:nvPr>
            <p:ph type="body" idx="1"/>
          </p:nvPr>
        </p:nvSpPr>
        <p:spPr>
          <a:xfrm>
            <a:off x="324475" y="1920450"/>
            <a:ext cx="8494800" cy="2704200"/>
          </a:xfrm>
          <a:prstGeom prst="rect">
            <a:avLst/>
          </a:prstGeom>
        </p:spPr>
        <p:txBody>
          <a:bodyPr lIns="91425" tIns="91425" rIns="91425" bIns="91425" anchor="t" anchorCtr="0">
            <a:noAutofit/>
          </a:bodyPr>
          <a:lstStyle/>
          <a:p>
            <a:pPr lvl="0">
              <a:spcBef>
                <a:spcPts val="0"/>
              </a:spcBef>
              <a:buNone/>
            </a:pPr>
            <a:r>
              <a:rPr lang="fr" b="1"/>
              <a:t>Le travail de la confiance en soi</a:t>
            </a:r>
          </a:p>
          <a:p>
            <a:pPr marL="457200" lvl="0" indent="-228600" rtl="0">
              <a:spcBef>
                <a:spcPts val="0"/>
              </a:spcBef>
              <a:buChar char="➢"/>
            </a:pPr>
            <a:r>
              <a:rPr lang="fr"/>
              <a:t>En groupe, à travers des exercices d’impro, de jeu de rôle, dans du travail collectif, pouvoir (re)donner aux participants cette confiance en soi nécessaire à tout travail d’orientation</a:t>
            </a:r>
          </a:p>
          <a:p>
            <a:pPr lvl="0">
              <a:spcBef>
                <a:spcPts val="0"/>
              </a:spcBef>
              <a:buNone/>
            </a:pPr>
            <a:r>
              <a:rPr lang="fr" b="1"/>
              <a:t>Des entretiens parents/enfant</a:t>
            </a:r>
          </a:p>
          <a:p>
            <a:pPr marL="457200" lvl="0" indent="-228600" rtl="0">
              <a:spcBef>
                <a:spcPts val="0"/>
              </a:spcBef>
              <a:buChar char="➢"/>
            </a:pPr>
            <a:r>
              <a:rPr lang="fr"/>
              <a:t>… pour travailler les peurs des parents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7700" y="369325"/>
            <a:ext cx="6934800" cy="1579200"/>
          </a:xfrm>
          <a:prstGeom prst="rect">
            <a:avLst/>
          </a:prstGeom>
        </p:spPr>
        <p:txBody>
          <a:bodyPr lIns="91425" tIns="91425" rIns="91425" bIns="91425" anchor="b" anchorCtr="0">
            <a:noAutofit/>
          </a:bodyPr>
          <a:lstStyle/>
          <a:p>
            <a:pPr lvl="0" rtl="0">
              <a:spcBef>
                <a:spcPts val="0"/>
              </a:spcBef>
              <a:buNone/>
            </a:pPr>
            <a:r>
              <a:rPr lang="fr"/>
              <a:t>Plus value</a:t>
            </a:r>
          </a:p>
        </p:txBody>
      </p:sp>
      <p:sp>
        <p:nvSpPr>
          <p:cNvPr id="208" name="Shape 208"/>
          <p:cNvSpPr txBox="1">
            <a:spLocks noGrp="1"/>
          </p:cNvSpPr>
          <p:nvPr>
            <p:ph type="body" idx="1"/>
          </p:nvPr>
        </p:nvSpPr>
        <p:spPr>
          <a:xfrm>
            <a:off x="317700" y="2432075"/>
            <a:ext cx="6397800" cy="2329800"/>
          </a:xfrm>
          <a:prstGeom prst="rect">
            <a:avLst/>
          </a:prstGeom>
        </p:spPr>
        <p:txBody>
          <a:bodyPr lIns="91425" tIns="91425" rIns="91425" bIns="91425" anchor="t" anchorCtr="0">
            <a:noAutofit/>
          </a:bodyPr>
          <a:lstStyle/>
          <a:p>
            <a:pPr lvl="0" rtl="0">
              <a:spcBef>
                <a:spcPts val="0"/>
              </a:spcBef>
              <a:buNone/>
            </a:pPr>
            <a:r>
              <a:rPr lang="fr" b="1"/>
              <a:t>Rencontrer de visu les partenaires</a:t>
            </a:r>
          </a:p>
          <a:p>
            <a:pPr marL="457200" lvl="0" indent="-228600" rtl="0">
              <a:spcBef>
                <a:spcPts val="0"/>
              </a:spcBef>
              <a:buChar char="➢"/>
            </a:pPr>
            <a:r>
              <a:rPr lang="fr"/>
              <a:t>Les “tensions” existent partout, surtout quand le financier et le politique s’en mêlent… Mais au bout du compte, ce sont les relations entre les travailleurs de terrain qui permettent de fournir les meilleurs services aux jeunes !</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descr="20170321_122105.jpg"/>
          <p:cNvPicPr preferRelativeResize="0"/>
          <p:nvPr/>
        </p:nvPicPr>
        <p:blipFill rotWithShape="1">
          <a:blip r:embed="rId3">
            <a:alphaModFix amt="90000"/>
          </a:blip>
          <a:srcRect l="20152" r="20152"/>
          <a:stretch/>
        </p:blipFill>
        <p:spPr>
          <a:xfrm>
            <a:off x="5520949" y="1070674"/>
            <a:ext cx="2967600" cy="2983200"/>
          </a:xfrm>
          <a:prstGeom prst="ellipse">
            <a:avLst/>
          </a:prstGeom>
          <a:noFill/>
          <a:ln>
            <a:noFill/>
          </a:ln>
        </p:spPr>
      </p:pic>
      <p:sp>
        <p:nvSpPr>
          <p:cNvPr id="214" name="Shape 214"/>
          <p:cNvSpPr txBox="1">
            <a:spLocks noGrp="1"/>
          </p:cNvSpPr>
          <p:nvPr>
            <p:ph type="title"/>
          </p:nvPr>
        </p:nvSpPr>
        <p:spPr>
          <a:xfrm>
            <a:off x="339575" y="851900"/>
            <a:ext cx="4756200" cy="3420600"/>
          </a:xfrm>
          <a:prstGeom prst="rect">
            <a:avLst/>
          </a:prstGeom>
        </p:spPr>
        <p:txBody>
          <a:bodyPr lIns="91425" tIns="91425" rIns="91425" bIns="91425" anchor="ctr" anchorCtr="0">
            <a:noAutofit/>
          </a:bodyPr>
          <a:lstStyle/>
          <a:p>
            <a:pPr lvl="0">
              <a:spcBef>
                <a:spcPts val="0"/>
              </a:spcBef>
              <a:buNone/>
            </a:pPr>
            <a:r>
              <a:rPr lang="fr"/>
              <a:t>Merci pour votre attention</a:t>
            </a:r>
          </a:p>
        </p:txBody>
      </p:sp>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flip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26077" y="357800"/>
            <a:ext cx="2808000" cy="953400"/>
          </a:xfrm>
          <a:prstGeom prst="rect">
            <a:avLst/>
          </a:prstGeom>
        </p:spPr>
        <p:txBody>
          <a:bodyPr lIns="91425" tIns="91425" rIns="91425" bIns="91425" anchor="b" anchorCtr="0">
            <a:noAutofit/>
          </a:bodyPr>
          <a:lstStyle/>
          <a:p>
            <a:pPr lvl="0">
              <a:spcBef>
                <a:spcPts val="0"/>
              </a:spcBef>
              <a:buNone/>
            </a:pPr>
            <a:r>
              <a:rPr lang="fr"/>
              <a:t>Situation géographique</a:t>
            </a:r>
          </a:p>
        </p:txBody>
      </p:sp>
      <p:pic>
        <p:nvPicPr>
          <p:cNvPr id="104" name="Shape 104"/>
          <p:cNvPicPr preferRelativeResize="0"/>
          <p:nvPr/>
        </p:nvPicPr>
        <p:blipFill>
          <a:blip r:embed="rId3">
            <a:alphaModFix/>
          </a:blip>
          <a:stretch>
            <a:fillRect/>
          </a:stretch>
        </p:blipFill>
        <p:spPr>
          <a:xfrm>
            <a:off x="3331023" y="517875"/>
            <a:ext cx="5812976" cy="410775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flip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06125" y="361750"/>
            <a:ext cx="8222100" cy="1131600"/>
          </a:xfrm>
          <a:prstGeom prst="rect">
            <a:avLst/>
          </a:prstGeom>
        </p:spPr>
        <p:txBody>
          <a:bodyPr lIns="91425" tIns="91425" rIns="91425" bIns="91425" anchor="b" anchorCtr="0">
            <a:noAutofit/>
          </a:bodyPr>
          <a:lstStyle/>
          <a:p>
            <a:pPr lvl="0">
              <a:spcBef>
                <a:spcPts val="0"/>
              </a:spcBef>
              <a:buNone/>
            </a:pPr>
            <a:r>
              <a:rPr lang="fr"/>
              <a:t>Spécificités de la Cité des Métiers</a:t>
            </a:r>
          </a:p>
          <a:p>
            <a:pPr lvl="0">
              <a:spcBef>
                <a:spcPts val="0"/>
              </a:spcBef>
              <a:buNone/>
            </a:pPr>
            <a:r>
              <a:rPr lang="fr"/>
              <a:t> du Grand Beauvaisis</a:t>
            </a:r>
          </a:p>
        </p:txBody>
      </p:sp>
      <p:sp>
        <p:nvSpPr>
          <p:cNvPr id="110" name="Shape 110"/>
          <p:cNvSpPr txBox="1">
            <a:spLocks noGrp="1"/>
          </p:cNvSpPr>
          <p:nvPr>
            <p:ph type="body" idx="1"/>
          </p:nvPr>
        </p:nvSpPr>
        <p:spPr>
          <a:xfrm>
            <a:off x="471900" y="1919075"/>
            <a:ext cx="8222100" cy="3028939"/>
          </a:xfrm>
          <a:prstGeom prst="rect">
            <a:avLst/>
          </a:prstGeom>
        </p:spPr>
        <p:txBody>
          <a:bodyPr lIns="91425" tIns="91425" rIns="91425" bIns="91425" anchor="t" anchorCtr="0">
            <a:noAutofit/>
          </a:bodyPr>
          <a:lstStyle/>
          <a:p>
            <a:pPr marL="457200" lvl="0" indent="-228600">
              <a:spcBef>
                <a:spcPts val="0"/>
              </a:spcBef>
              <a:buChar char="➢"/>
            </a:pPr>
            <a:r>
              <a:rPr lang="fr" sz="1500" dirty="0"/>
              <a:t>Fusion de la Picardie avec le Nord-Pas-de-Calais pour constituer les Hauts-de-France</a:t>
            </a:r>
          </a:p>
          <a:p>
            <a:pPr marL="457200" lvl="0" indent="-228600">
              <a:spcBef>
                <a:spcPts val="0"/>
              </a:spcBef>
              <a:buChar char="➢"/>
            </a:pPr>
            <a:r>
              <a:rPr lang="fr" sz="1500" dirty="0"/>
              <a:t>Spécificités territoriales: 25% de chômage des jeunes en 2016 </a:t>
            </a:r>
          </a:p>
          <a:p>
            <a:pPr marL="457200" lvl="0" indent="-228600" rtl="0">
              <a:spcBef>
                <a:spcPts val="0"/>
              </a:spcBef>
              <a:buChar char="➢"/>
            </a:pPr>
            <a:r>
              <a:rPr lang="fr" sz="1500" dirty="0"/>
              <a:t>Secteurs d’emploi: Primaire (Agriculture) - Secondaire (Construction et Industrie)- Tertiaire (Commerce, Logistique et Services)</a:t>
            </a:r>
          </a:p>
          <a:p>
            <a:pPr marL="457200" lvl="0" indent="-228600" rtl="0">
              <a:spcBef>
                <a:spcPts val="0"/>
              </a:spcBef>
              <a:buChar char="➢"/>
            </a:pPr>
            <a:r>
              <a:rPr lang="fr" sz="1500" dirty="0"/>
              <a:t>98,5% de petites entreprises et 26% emplois salariés dans l’Industrie</a:t>
            </a:r>
          </a:p>
          <a:p>
            <a:pPr marL="457200" lvl="0" indent="-228600" rtl="0">
              <a:spcBef>
                <a:spcPts val="0"/>
              </a:spcBef>
              <a:buChar char="➢"/>
            </a:pPr>
            <a:r>
              <a:rPr lang="fr" sz="1500" dirty="0"/>
              <a:t>Fusion de 3 services: Maison de l’Emploi et de la Formation, Mission Locale et Cité des Métiers.</a:t>
            </a:r>
          </a:p>
          <a:p>
            <a:pPr lvl="0">
              <a:spcBef>
                <a:spcPts val="0"/>
              </a:spcBef>
              <a:buNone/>
            </a:pPr>
            <a:endParaRPr dirty="0"/>
          </a:p>
        </p:txBody>
      </p:sp>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fr"/>
              <a:t>Organigramme</a:t>
            </a:r>
          </a:p>
        </p:txBody>
      </p:sp>
      <p:sp>
        <p:nvSpPr>
          <p:cNvPr id="116" name="Shape 116"/>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endParaRPr/>
          </a:p>
        </p:txBody>
      </p:sp>
      <p:pic>
        <p:nvPicPr>
          <p:cNvPr id="117" name="Shape 117" descr="organigramme 03 02 2017.PNG"/>
          <p:cNvPicPr preferRelativeResize="0"/>
          <p:nvPr/>
        </p:nvPicPr>
        <p:blipFill>
          <a:blip r:embed="rId3">
            <a:alphaModFix/>
          </a:blip>
          <a:stretch>
            <a:fillRect/>
          </a:stretch>
        </p:blipFill>
        <p:spPr>
          <a:xfrm>
            <a:off x="179512" y="195486"/>
            <a:ext cx="8784976" cy="4536504"/>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prism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fr"/>
              <a:t>Activités </a:t>
            </a:r>
          </a:p>
        </p:txBody>
      </p:sp>
      <p:sp>
        <p:nvSpPr>
          <p:cNvPr id="123" name="Shape 123"/>
          <p:cNvSpPr txBox="1">
            <a:spLocks noGrp="1"/>
          </p:cNvSpPr>
          <p:nvPr>
            <p:ph type="body" idx="1"/>
          </p:nvPr>
        </p:nvSpPr>
        <p:spPr>
          <a:xfrm>
            <a:off x="467544" y="1923678"/>
            <a:ext cx="8222100" cy="2448900"/>
          </a:xfrm>
          <a:prstGeom prst="rect">
            <a:avLst/>
          </a:prstGeom>
        </p:spPr>
        <p:txBody>
          <a:bodyPr lIns="91425" tIns="91425" rIns="91425" bIns="91425" anchor="t" anchorCtr="0">
            <a:noAutofit/>
          </a:bodyPr>
          <a:lstStyle/>
          <a:p>
            <a:pPr marL="457200" lvl="0" indent="-228600" rtl="0">
              <a:spcBef>
                <a:spcPts val="0"/>
              </a:spcBef>
              <a:buChar char="➢"/>
            </a:pPr>
            <a:r>
              <a:rPr lang="fr" sz="1500" dirty="0"/>
              <a:t>Accueil immédiat et orientation au regard de la demande</a:t>
            </a:r>
          </a:p>
          <a:p>
            <a:pPr marL="457200" lvl="0" indent="-228600" rtl="0">
              <a:spcBef>
                <a:spcPts val="0"/>
              </a:spcBef>
              <a:buChar char="➢"/>
            </a:pPr>
            <a:r>
              <a:rPr lang="fr" sz="1500" dirty="0"/>
              <a:t>Événements et Forums: La Journée du recrutement, Semaine pour l’Emploi des Personnes Handicapées, Forum Services à la personne</a:t>
            </a:r>
          </a:p>
          <a:p>
            <a:pPr marL="457200" lvl="0" indent="-228600" rtl="0">
              <a:spcBef>
                <a:spcPts val="0"/>
              </a:spcBef>
              <a:buChar char="➢"/>
            </a:pPr>
            <a:r>
              <a:rPr lang="fr" sz="1500" dirty="0"/>
              <a:t>Infos Métiers: A la découverte des métiers qui recrutent, Commerce et Logistique</a:t>
            </a:r>
          </a:p>
          <a:p>
            <a:pPr marL="457200" lvl="0" indent="-228600" rtl="0">
              <a:spcBef>
                <a:spcPts val="0"/>
              </a:spcBef>
              <a:buChar char="➢"/>
            </a:pPr>
            <a:r>
              <a:rPr lang="fr" sz="1500" dirty="0"/>
              <a:t>Ateliers Orientation, Formation, Emploi, Mobilité, Initiation informatique</a:t>
            </a:r>
          </a:p>
          <a:p>
            <a:pPr marL="457200" lvl="0" indent="-228600" rtl="0">
              <a:spcBef>
                <a:spcPts val="0"/>
              </a:spcBef>
              <a:buChar char="➢"/>
            </a:pPr>
            <a:r>
              <a:rPr lang="fr" sz="1500" dirty="0"/>
              <a:t>Emission “Le RDV de l’emploi” sur Radio Mercure un jeudi par mois.</a:t>
            </a:r>
          </a:p>
          <a:p>
            <a:pPr lvl="0" rtl="0">
              <a:spcBef>
                <a:spcPts val="0"/>
              </a:spcBef>
              <a:buNone/>
            </a:pPr>
            <a:endParaRPr dirty="0"/>
          </a:p>
          <a:p>
            <a:pPr lvl="0">
              <a:spcBef>
                <a:spcPts val="0"/>
              </a:spcBef>
              <a:buNone/>
            </a:pPr>
            <a:endParaRPr dirty="0"/>
          </a:p>
        </p:txBody>
      </p:sp>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prism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fr"/>
              <a:t>Evénements</a:t>
            </a:r>
          </a:p>
        </p:txBody>
      </p:sp>
      <p:sp>
        <p:nvSpPr>
          <p:cNvPr id="129" name="Shape 12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4772475" y="1919075"/>
            <a:ext cx="1919400" cy="2679475"/>
          </a:xfrm>
          <a:prstGeom prst="rect">
            <a:avLst/>
          </a:prstGeom>
          <a:noFill/>
          <a:ln>
            <a:noFill/>
          </a:ln>
        </p:spPr>
      </p:pic>
      <p:pic>
        <p:nvPicPr>
          <p:cNvPr id="131" name="Shape 131"/>
          <p:cNvPicPr preferRelativeResize="0"/>
          <p:nvPr/>
        </p:nvPicPr>
        <p:blipFill>
          <a:blip r:embed="rId4">
            <a:alphaModFix/>
          </a:blip>
          <a:stretch>
            <a:fillRect/>
          </a:stretch>
        </p:blipFill>
        <p:spPr>
          <a:xfrm>
            <a:off x="6908751" y="1919074"/>
            <a:ext cx="1919398" cy="2710199"/>
          </a:xfrm>
          <a:prstGeom prst="rect">
            <a:avLst/>
          </a:prstGeom>
          <a:noFill/>
          <a:ln>
            <a:noFill/>
          </a:ln>
        </p:spPr>
      </p:pic>
      <p:pic>
        <p:nvPicPr>
          <p:cNvPr id="132" name="Shape 132"/>
          <p:cNvPicPr preferRelativeResize="0"/>
          <p:nvPr/>
        </p:nvPicPr>
        <p:blipFill>
          <a:blip r:embed="rId5">
            <a:alphaModFix/>
          </a:blip>
          <a:stretch>
            <a:fillRect/>
          </a:stretch>
        </p:blipFill>
        <p:spPr>
          <a:xfrm>
            <a:off x="471900" y="1919075"/>
            <a:ext cx="1932256" cy="2710200"/>
          </a:xfrm>
          <a:prstGeom prst="rect">
            <a:avLst/>
          </a:prstGeom>
          <a:noFill/>
          <a:ln>
            <a:noFill/>
          </a:ln>
        </p:spPr>
      </p:pic>
      <p:pic>
        <p:nvPicPr>
          <p:cNvPr id="133" name="Shape 133"/>
          <p:cNvPicPr preferRelativeResize="0"/>
          <p:nvPr/>
        </p:nvPicPr>
        <p:blipFill>
          <a:blip r:embed="rId6">
            <a:alphaModFix/>
          </a:blip>
          <a:stretch>
            <a:fillRect/>
          </a:stretch>
        </p:blipFill>
        <p:spPr>
          <a:xfrm>
            <a:off x="2622187" y="1903725"/>
            <a:ext cx="1932249" cy="2710164"/>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prism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fr"/>
              <a:t>Forum</a:t>
            </a:r>
          </a:p>
        </p:txBody>
      </p:sp>
      <p:sp>
        <p:nvSpPr>
          <p:cNvPr id="139" name="Shape 13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endParaRPr/>
          </a:p>
        </p:txBody>
      </p:sp>
      <p:pic>
        <p:nvPicPr>
          <p:cNvPr id="140" name="Shape 140"/>
          <p:cNvPicPr preferRelativeResize="0"/>
          <p:nvPr/>
        </p:nvPicPr>
        <p:blipFill>
          <a:blip r:embed="rId3">
            <a:alphaModFix/>
          </a:blip>
          <a:stretch>
            <a:fillRect/>
          </a:stretch>
        </p:blipFill>
        <p:spPr>
          <a:xfrm>
            <a:off x="10950" y="1666875"/>
            <a:ext cx="9144000" cy="347662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prism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26077" y="357800"/>
            <a:ext cx="2808000" cy="953400"/>
          </a:xfrm>
          <a:prstGeom prst="rect">
            <a:avLst/>
          </a:prstGeom>
        </p:spPr>
        <p:txBody>
          <a:bodyPr lIns="91425" tIns="91425" rIns="91425" bIns="91425" anchor="b" anchorCtr="0">
            <a:noAutofit/>
          </a:bodyPr>
          <a:lstStyle/>
          <a:p>
            <a:pPr lvl="0">
              <a:spcBef>
                <a:spcPts val="0"/>
              </a:spcBef>
              <a:buNone/>
            </a:pPr>
            <a:r>
              <a:rPr lang="fr"/>
              <a:t>Espace Public Numérique</a:t>
            </a:r>
          </a:p>
        </p:txBody>
      </p:sp>
      <p:sp>
        <p:nvSpPr>
          <p:cNvPr id="146" name="Shape 146"/>
          <p:cNvSpPr txBox="1">
            <a:spLocks noGrp="1"/>
          </p:cNvSpPr>
          <p:nvPr>
            <p:ph type="body" idx="1"/>
          </p:nvPr>
        </p:nvSpPr>
        <p:spPr>
          <a:xfrm>
            <a:off x="226075" y="1586725"/>
            <a:ext cx="2808000" cy="3048600"/>
          </a:xfrm>
          <a:prstGeom prst="rect">
            <a:avLst/>
          </a:prstGeom>
        </p:spPr>
        <p:txBody>
          <a:bodyPr lIns="91425" tIns="91425" rIns="91425" bIns="91425" anchor="t" anchorCtr="0">
            <a:noAutofit/>
          </a:bodyPr>
          <a:lstStyle/>
          <a:p>
            <a:pPr marL="457200" lvl="0" indent="-342900" rtl="0">
              <a:spcBef>
                <a:spcPts val="0"/>
              </a:spcBef>
              <a:buSzPct val="100000"/>
              <a:buChar char="➢"/>
            </a:pPr>
            <a:r>
              <a:rPr lang="fr" sz="1500" dirty="0"/>
              <a:t>15 ordinateurs en libre accès avec l’encadrement d’un animateur</a:t>
            </a:r>
          </a:p>
          <a:p>
            <a:pPr marL="457200" lvl="0" indent="-342900" rtl="0">
              <a:spcBef>
                <a:spcPts val="0"/>
              </a:spcBef>
              <a:buSzPct val="100000"/>
              <a:buChar char="➢"/>
            </a:pPr>
            <a:r>
              <a:rPr lang="fr" sz="1500" dirty="0"/>
              <a:t>Ateliers d’initiation informatique</a:t>
            </a:r>
          </a:p>
          <a:p>
            <a:pPr marL="457200" lvl="0" indent="-342900">
              <a:spcBef>
                <a:spcPts val="0"/>
              </a:spcBef>
              <a:buSzPct val="100000"/>
              <a:buChar char="➢"/>
            </a:pPr>
            <a:r>
              <a:rPr lang="fr" sz="1500" dirty="0"/>
              <a:t>Questionnaires d’intérêts personnels</a:t>
            </a:r>
          </a:p>
          <a:p>
            <a:pPr marL="457200" lvl="0" indent="-342900" rtl="0">
              <a:spcBef>
                <a:spcPts val="0"/>
              </a:spcBef>
              <a:buSzPct val="100000"/>
              <a:buChar char="➢"/>
            </a:pPr>
            <a:r>
              <a:rPr lang="fr" sz="1500" dirty="0"/>
              <a:t>Clubs Jeunes et 45+</a:t>
            </a:r>
          </a:p>
          <a:p>
            <a:pPr lvl="0">
              <a:spcBef>
                <a:spcPts val="0"/>
              </a:spcBef>
              <a:buNone/>
            </a:pPr>
            <a:endParaRPr sz="1400" dirty="0"/>
          </a:p>
        </p:txBody>
      </p:sp>
      <p:pic>
        <p:nvPicPr>
          <p:cNvPr id="147" name="Shape 147"/>
          <p:cNvPicPr preferRelativeResize="0"/>
          <p:nvPr/>
        </p:nvPicPr>
        <p:blipFill>
          <a:blip r:embed="rId3">
            <a:alphaModFix/>
          </a:blip>
          <a:stretch>
            <a:fillRect/>
          </a:stretch>
        </p:blipFill>
        <p:spPr>
          <a:xfrm>
            <a:off x="3772212" y="688925"/>
            <a:ext cx="4837788" cy="362837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63750" y="554850"/>
            <a:ext cx="3855900" cy="4033800"/>
          </a:xfrm>
          <a:prstGeom prst="rect">
            <a:avLst/>
          </a:prstGeom>
        </p:spPr>
        <p:txBody>
          <a:bodyPr lIns="91425" tIns="91425" rIns="91425" bIns="91425" anchor="ctr" anchorCtr="0">
            <a:noAutofit/>
          </a:bodyPr>
          <a:lstStyle/>
          <a:p>
            <a:pPr lvl="0">
              <a:spcBef>
                <a:spcPts val="0"/>
              </a:spcBef>
              <a:buNone/>
            </a:pPr>
            <a:r>
              <a:rPr lang="fr"/>
              <a:t>Plus value</a:t>
            </a:r>
          </a:p>
        </p:txBody>
      </p:sp>
      <p:sp>
        <p:nvSpPr>
          <p:cNvPr id="153" name="Shape 153"/>
          <p:cNvSpPr txBox="1">
            <a:spLocks noGrp="1"/>
          </p:cNvSpPr>
          <p:nvPr>
            <p:ph type="body" idx="1"/>
          </p:nvPr>
        </p:nvSpPr>
        <p:spPr>
          <a:xfrm>
            <a:off x="4947374" y="554850"/>
            <a:ext cx="3855899" cy="4033800"/>
          </a:xfrm>
          <a:prstGeom prst="rect">
            <a:avLst/>
          </a:prstGeom>
        </p:spPr>
        <p:txBody>
          <a:bodyPr lIns="91425" tIns="91425" rIns="91425" bIns="91425" anchor="ctr" anchorCtr="0">
            <a:noAutofit/>
          </a:bodyPr>
          <a:lstStyle/>
          <a:p>
            <a:pPr lvl="0">
              <a:spcBef>
                <a:spcPts val="0"/>
              </a:spcBef>
              <a:buNone/>
            </a:pPr>
            <a:r>
              <a:rPr lang="fr" b="1"/>
              <a:t>Les Clubs “Cité des Métiers”</a:t>
            </a:r>
          </a:p>
          <a:p>
            <a:pPr marL="457200" lvl="0" indent="-228600" rtl="0">
              <a:spcBef>
                <a:spcPts val="0"/>
              </a:spcBef>
              <a:buChar char="➢"/>
            </a:pPr>
            <a:r>
              <a:rPr lang="fr"/>
              <a:t>Moments de rencontre privilégiés et réguliers entre personnes dans la même situation</a:t>
            </a:r>
          </a:p>
          <a:p>
            <a:pPr marL="457200" lvl="0" indent="-228600" rtl="0">
              <a:spcBef>
                <a:spcPts val="0"/>
              </a:spcBef>
              <a:buChar char="➢"/>
            </a:pPr>
            <a:r>
              <a:rPr lang="fr"/>
              <a:t>Temps de partage, de mutualisation d’outils et d’expériences en présence d’un animateur</a:t>
            </a:r>
          </a:p>
          <a:p>
            <a:pPr marL="457200" lvl="0" indent="-228600" rtl="0">
              <a:spcBef>
                <a:spcPts val="0"/>
              </a:spcBef>
              <a:buChar char="➢"/>
            </a:pPr>
            <a:r>
              <a:rPr lang="fr"/>
              <a:t>Développer la confiance en soi en valorisant les ressources et le savoir-faire de chacun.</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Affichage à l'écran (16:9)</PresentationFormat>
  <Paragraphs>140</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Roboto</vt:lpstr>
      <vt:lpstr>Calibri</vt:lpstr>
      <vt:lpstr>material</vt:lpstr>
      <vt:lpstr>Cité des métiers du Pays du Grand Beauvaisis</vt:lpstr>
      <vt:lpstr>Situation géographique</vt:lpstr>
      <vt:lpstr>Spécificités de la Cité des Métiers  du Grand Beauvaisis</vt:lpstr>
      <vt:lpstr>Organigramme</vt:lpstr>
      <vt:lpstr>Activités </vt:lpstr>
      <vt:lpstr>Evénements</vt:lpstr>
      <vt:lpstr>Forum</vt:lpstr>
      <vt:lpstr>Espace Public Numérique</vt:lpstr>
      <vt:lpstr>Plus value</vt:lpstr>
      <vt:lpstr>Plus value</vt:lpstr>
      <vt:lpstr>Mixité expérientielle des publics</vt:lpstr>
      <vt:lpstr>Plusieurs ateliers pour construire un parcours</vt:lpstr>
      <vt:lpstr>Plusieurs ateliers pour construire un parcours</vt:lpstr>
      <vt:lpstr>Plusieurs ateliers pour construire un parcours</vt:lpstr>
      <vt:lpstr>Plus value</vt:lpstr>
      <vt:lpstr>Plus value</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Cité des métiers du Pays du Grand Beauvaisis</dc:title>
  <dc:creator>Christine CARON</dc:creator>
  <cp:lastModifiedBy>Christine CARON</cp:lastModifiedBy>
  <cp:revision>1</cp:revision>
  <dcterms:modified xsi:type="dcterms:W3CDTF">2017-05-30T07:28:31Z</dcterms:modified>
</cp:coreProperties>
</file>