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71" r:id="rId12"/>
    <p:sldId id="269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D03B-340D-41E9-8758-AE6CF059C9D3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E2CC1-63E2-4FC1-9F6B-61D8FA5594FB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87731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2CC1-63E2-4FC1-9F6B-61D8FA5594FB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3502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DAE9DD-1230-4EC9-8EEC-C4773353EF41}" type="datetimeFigureOut">
              <a:rPr lang="fr-BE" smtClean="0"/>
              <a:pPr/>
              <a:t>30/05/2017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E26C51-3F19-4CB1-A05B-902882500852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47864" y="893440"/>
            <a:ext cx="5105400" cy="1095400"/>
          </a:xfrm>
        </p:spPr>
        <p:txBody>
          <a:bodyPr/>
          <a:lstStyle/>
          <a:p>
            <a:pPr algn="l"/>
            <a:r>
              <a:rPr lang="fr-BE" sz="4400" dirty="0" smtClean="0">
                <a:solidFill>
                  <a:schemeClr val="bg1">
                    <a:lumMod val="95000"/>
                  </a:schemeClr>
                </a:solidFill>
              </a:rPr>
              <a:t>  CDM </a:t>
            </a:r>
            <a:r>
              <a:rPr lang="fr-BE" sz="4400" dirty="0">
                <a:solidFill>
                  <a:schemeClr val="bg1">
                    <a:lumMod val="95000"/>
                  </a:schemeClr>
                </a:solidFill>
              </a:rPr>
              <a:t>de Limoges</a:t>
            </a:r>
            <a:br>
              <a:rPr lang="fr-BE" sz="4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altLang="fr-FR" sz="2400" dirty="0">
                <a:solidFill>
                  <a:schemeClr val="bg1">
                    <a:lumMod val="95000"/>
                  </a:schemeClr>
                </a:solidFill>
              </a:rPr>
              <a:t>Projet Erasmus + « </a:t>
            </a:r>
            <a:r>
              <a:rPr lang="fr-FR" altLang="fr-FR" sz="2400" dirty="0" err="1">
                <a:solidFill>
                  <a:schemeClr val="bg1">
                    <a:lumMod val="95000"/>
                  </a:schemeClr>
                </a:solidFill>
              </a:rPr>
              <a:t>Artisvicus</a:t>
            </a:r>
            <a:r>
              <a:rPr lang="fr-FR" altLang="fr-FR" sz="2400" dirty="0">
                <a:solidFill>
                  <a:schemeClr val="bg1">
                    <a:lumMod val="95000"/>
                  </a:schemeClr>
                </a:solidFill>
              </a:rPr>
              <a:t> »</a:t>
            </a:r>
            <a:endParaRPr lang="fr-BE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452967"/>
            <a:ext cx="5125428" cy="38440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651168" cy="34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41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42048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Outils spécifiques à la CDM de Limoges</a:t>
            </a:r>
            <a:endParaRPr lang="fr-BE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930" y="1268760"/>
            <a:ext cx="1405213" cy="19888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38" y="3417988"/>
            <a:ext cx="1688737" cy="162822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2411760" y="1916832"/>
            <a:ext cx="648072" cy="34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droite 5"/>
          <p:cNvSpPr/>
          <p:nvPr/>
        </p:nvSpPr>
        <p:spPr>
          <a:xfrm>
            <a:off x="2411760" y="4077072"/>
            <a:ext cx="648072" cy="310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419872" y="1268760"/>
            <a:ext cx="3960440" cy="214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3419872" y="3573016"/>
            <a:ext cx="3960440" cy="164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015" y="5301208"/>
            <a:ext cx="1842889" cy="131634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63888" y="1318765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 </a:t>
            </a:r>
            <a:r>
              <a:rPr lang="fr-BE" b="1" dirty="0" smtClean="0"/>
              <a:t>       </a:t>
            </a:r>
            <a:r>
              <a:rPr lang="fr-BE" b="1" u="sng" dirty="0" smtClean="0"/>
              <a:t>Les CDM éphémères</a:t>
            </a:r>
          </a:p>
          <a:p>
            <a:r>
              <a:rPr lang="fr-BE" dirty="0" smtClean="0"/>
              <a:t>Projet évènementiel </a:t>
            </a:r>
            <a:r>
              <a:rPr lang="fr-BE" dirty="0" err="1" smtClean="0"/>
              <a:t>multipartenarial</a:t>
            </a:r>
            <a:r>
              <a:rPr lang="fr-BE" dirty="0" smtClean="0"/>
              <a:t> </a:t>
            </a:r>
          </a:p>
          <a:p>
            <a:r>
              <a:rPr lang="fr-BE" dirty="0"/>
              <a:t>But: </a:t>
            </a:r>
            <a:r>
              <a:rPr lang="fr-BE" dirty="0" smtClean="0"/>
              <a:t>Amener l’offre de service de la CDM vers ceux qui n’y ont pas accès (service de proximité, mobilité)</a:t>
            </a:r>
            <a:endParaRPr lang="fr-BE" dirty="0"/>
          </a:p>
        </p:txBody>
      </p:sp>
      <p:sp>
        <p:nvSpPr>
          <p:cNvPr id="11" name="Flèche droite 10"/>
          <p:cNvSpPr/>
          <p:nvPr/>
        </p:nvSpPr>
        <p:spPr>
          <a:xfrm>
            <a:off x="2411760" y="580526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3419872" y="5445224"/>
            <a:ext cx="39604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3635896" y="55892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       </a:t>
            </a:r>
            <a:r>
              <a:rPr lang="fr-BE" b="1" u="sng" dirty="0" smtClean="0"/>
              <a:t>Les expos métiers</a:t>
            </a:r>
          </a:p>
          <a:p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3563888" y="3645024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  </a:t>
            </a:r>
            <a:r>
              <a:rPr lang="fr-BE" sz="1600" b="1" u="sng" dirty="0" smtClean="0"/>
              <a:t>Les ateliers « </a:t>
            </a:r>
            <a:r>
              <a:rPr lang="fr-BE" sz="1600" b="1" u="sng" dirty="0" err="1" smtClean="0"/>
              <a:t>CinémaMétiers</a:t>
            </a:r>
            <a:r>
              <a:rPr lang="fr-BE" sz="1600" b="1" u="sng" dirty="0" smtClean="0"/>
              <a:t> »</a:t>
            </a:r>
          </a:p>
          <a:p>
            <a:r>
              <a:rPr lang="fr-BE" sz="1600" dirty="0"/>
              <a:t>F</a:t>
            </a:r>
            <a:r>
              <a:rPr lang="fr-BE" sz="1600" dirty="0" smtClean="0"/>
              <a:t>ilms réalisés </a:t>
            </a:r>
            <a:r>
              <a:rPr lang="fr-BE" sz="1600" dirty="0"/>
              <a:t>par les participants </a:t>
            </a:r>
            <a:r>
              <a:rPr lang="fr-BE" sz="1600" dirty="0" smtClean="0"/>
              <a:t>dans un parcours d’insertion professionnelle. </a:t>
            </a:r>
            <a:r>
              <a:rPr lang="fr-BE" sz="1600" dirty="0"/>
              <a:t>U</a:t>
            </a:r>
            <a:r>
              <a:rPr lang="fr-BE" sz="1600" dirty="0" smtClean="0"/>
              <a:t>ne </a:t>
            </a:r>
            <a:r>
              <a:rPr lang="fr-BE" sz="1600" dirty="0"/>
              <a:t>approche originale pour présenter les métiers et les professionnels qui les exercent.</a:t>
            </a:r>
          </a:p>
        </p:txBody>
      </p:sp>
    </p:spTree>
    <p:extLst>
      <p:ext uri="{BB962C8B-B14F-4D97-AF65-F5344CB8AC3E}">
        <p14:creationId xmlns:p14="http://schemas.microsoft.com/office/powerpoint/2010/main" xmlns="" val="6974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BE" dirty="0" smtClean="0"/>
              <a:t>Plus value de cette expérience dans nos pratiques</a:t>
            </a:r>
            <a:endParaRPr lang="fr-BE" dirty="0"/>
          </a:p>
        </p:txBody>
      </p:sp>
      <p:sp>
        <p:nvSpPr>
          <p:cNvPr id="1638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BE" altLang="fr-FR" sz="2400" dirty="0" smtClean="0"/>
              <a:t>Les échanges des différentes pratiques entre nous et avec les partenaires sur place</a:t>
            </a:r>
          </a:p>
          <a:p>
            <a:pPr eaLnBrk="1" hangingPunct="1">
              <a:buFont typeface="Wingdings 2" pitchFamily="18" charset="2"/>
              <a:buNone/>
            </a:pPr>
            <a:endParaRPr lang="fr-BE" altLang="fr-FR" sz="2400" dirty="0" smtClean="0"/>
          </a:p>
          <a:p>
            <a:pPr eaLnBrk="1" hangingPunct="1"/>
            <a:r>
              <a:rPr lang="fr-BE" altLang="fr-FR" sz="2400" dirty="0" smtClean="0"/>
              <a:t>La découverte des outils (</a:t>
            </a:r>
            <a:r>
              <a:rPr lang="fr-BE" altLang="fr-FR" sz="2400" dirty="0" err="1" smtClean="0"/>
              <a:t>Serious</a:t>
            </a:r>
            <a:r>
              <a:rPr lang="fr-BE" altLang="fr-FR" sz="2400" dirty="0" smtClean="0"/>
              <a:t> Game, </a:t>
            </a:r>
            <a:r>
              <a:rPr lang="fr-BE" altLang="fr-FR" sz="2400" dirty="0" err="1" smtClean="0"/>
              <a:t>inforizon</a:t>
            </a:r>
            <a:r>
              <a:rPr lang="fr-BE" altLang="fr-FR" sz="2400" dirty="0" smtClean="0"/>
              <a:t>…)</a:t>
            </a:r>
          </a:p>
          <a:p>
            <a:pPr marL="0" indent="0" eaLnBrk="1" hangingPunct="1">
              <a:buNone/>
            </a:pPr>
            <a:endParaRPr lang="fr-BE" altLang="fr-FR" sz="2400" dirty="0" smtClean="0"/>
          </a:p>
          <a:p>
            <a:pPr eaLnBrk="1" hangingPunct="1"/>
            <a:r>
              <a:rPr lang="fr-BE" altLang="fr-FR" sz="2400" dirty="0" smtClean="0"/>
              <a:t>Importance des </a:t>
            </a:r>
            <a:r>
              <a:rPr lang="fr-BE" altLang="fr-FR" sz="2400" dirty="0" err="1" smtClean="0"/>
              <a:t>intervisions</a:t>
            </a:r>
            <a:r>
              <a:rPr lang="fr-BE" altLang="fr-FR" sz="2400" dirty="0"/>
              <a:t> </a:t>
            </a:r>
            <a:r>
              <a:rPr lang="fr-BE" altLang="fr-FR" sz="2400" dirty="0" smtClean="0"/>
              <a:t>(pour une futur collaboration avec les CDM)</a:t>
            </a:r>
          </a:p>
        </p:txBody>
      </p:sp>
      <p:sp>
        <p:nvSpPr>
          <p:cNvPr id="16388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BE" altLang="fr-FR" sz="2400" dirty="0" smtClean="0"/>
              <a:t>Réflexion sur nos pratiques concernant des publics spécifiques (illettrisme, handicap, </a:t>
            </a:r>
            <a:r>
              <a:rPr lang="fr-BE" altLang="fr-FR" sz="2400" dirty="0" err="1" smtClean="0"/>
              <a:t>etc</a:t>
            </a:r>
            <a:r>
              <a:rPr lang="fr-BE" altLang="fr-FR" sz="2400" dirty="0" smtClean="0"/>
              <a:t>) </a:t>
            </a:r>
          </a:p>
          <a:p>
            <a:pPr eaLnBrk="1" hangingPunct="1">
              <a:buFont typeface="Wingdings 2" pitchFamily="18" charset="2"/>
              <a:buNone/>
            </a:pPr>
            <a:endParaRPr lang="fr-BE" altLang="fr-FR" sz="2400" dirty="0" smtClean="0"/>
          </a:p>
          <a:p>
            <a:pPr eaLnBrk="1" hangingPunct="1"/>
            <a:r>
              <a:rPr lang="fr-BE" altLang="fr-FR" sz="2400" dirty="0" smtClean="0"/>
              <a:t>Le </a:t>
            </a:r>
            <a:r>
              <a:rPr lang="fr-BE" altLang="fr-FR" sz="2400" dirty="0" err="1" smtClean="0"/>
              <a:t>co</a:t>
            </a:r>
            <a:r>
              <a:rPr lang="fr-BE" altLang="fr-FR" sz="2400" dirty="0" smtClean="0"/>
              <a:t>-partenariat respectant la spécificité et l’avis de chacun</a:t>
            </a:r>
          </a:p>
          <a:p>
            <a:pPr marL="0" indent="0" eaLnBrk="1" hangingPunct="1">
              <a:buNone/>
            </a:pPr>
            <a:endParaRPr lang="fr-BE" altLang="fr-FR" sz="2400" dirty="0" smtClean="0"/>
          </a:p>
          <a:p>
            <a:pPr eaLnBrk="1" hangingPunct="1"/>
            <a:endParaRPr lang="fr-BE" alt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828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fr-BE" sz="3200" dirty="0" smtClean="0"/>
              <a:t>  Regard croisé sur l’alternance</a:t>
            </a:r>
            <a:endParaRPr lang="fr-BE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1783" y="5157192"/>
            <a:ext cx="8219256" cy="648072"/>
          </a:xfrm>
        </p:spPr>
        <p:txBody>
          <a:bodyPr/>
          <a:lstStyle/>
          <a:p>
            <a:r>
              <a:rPr lang="fr-BE" dirty="0" smtClean="0">
                <a:solidFill>
                  <a:schemeClr val="tx1"/>
                </a:solidFill>
              </a:rPr>
              <a:t>Pacte pour un enseignement d’excellence: quelle place pour l’alternance?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107504" y="1711840"/>
            <a:ext cx="3870136" cy="337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              </a:t>
            </a:r>
            <a:r>
              <a:rPr lang="fr-BE" b="1" dirty="0" smtClean="0"/>
              <a:t>CEFA</a:t>
            </a:r>
          </a:p>
          <a:p>
            <a:pPr marL="0" indent="0">
              <a:buNone/>
            </a:pPr>
            <a:r>
              <a:rPr lang="fr-BE" b="1" dirty="0" err="1" smtClean="0"/>
              <a:t>Cefaccroche</a:t>
            </a:r>
            <a:endParaRPr lang="fr-BE" b="1" dirty="0" smtClean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Découvertes d’entreprises</a:t>
            </a:r>
          </a:p>
          <a:p>
            <a:pPr marL="0" indent="0">
              <a:buNone/>
            </a:pPr>
            <a:r>
              <a:rPr lang="fr-BE" dirty="0" smtClean="0"/>
              <a:t>Travail préventif de lutte contre le décrochage scolaire: animation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008" y="1594313"/>
            <a:ext cx="4104456" cy="3456384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            </a:t>
            </a:r>
            <a:r>
              <a:rPr lang="fr-BE" b="1" dirty="0" smtClean="0"/>
              <a:t>IFAPME</a:t>
            </a:r>
          </a:p>
          <a:p>
            <a:pPr marL="0" indent="0">
              <a:buNone/>
            </a:pPr>
            <a:r>
              <a:rPr lang="fr-BE" b="1" dirty="0" smtClean="0"/>
              <a:t>Accompagnateur insertion</a:t>
            </a:r>
          </a:p>
          <a:p>
            <a:pPr marL="0" indent="0">
              <a:buNone/>
            </a:pPr>
            <a:r>
              <a:rPr lang="fr-BE" b="1" dirty="0" smtClean="0"/>
              <a:t>Classe accueil/rupture</a:t>
            </a:r>
          </a:p>
          <a:p>
            <a:pPr marL="0" indent="0">
              <a:buNone/>
            </a:pPr>
            <a:r>
              <a:rPr lang="fr-BE" b="1" dirty="0" smtClean="0"/>
              <a:t>Acculturation</a:t>
            </a:r>
          </a:p>
          <a:p>
            <a:pPr marL="0" indent="0">
              <a:buNone/>
            </a:pPr>
            <a:r>
              <a:rPr lang="fr-BE" dirty="0" smtClean="0"/>
              <a:t>Découvertes métiers</a:t>
            </a:r>
          </a:p>
          <a:p>
            <a:pPr marL="0" indent="0">
              <a:buNone/>
            </a:pPr>
            <a:r>
              <a:rPr lang="fr-BE" dirty="0" smtClean="0"/>
              <a:t>Lutte contre le décrochage scolaire: </a:t>
            </a:r>
            <a:r>
              <a:rPr lang="fr-BE" dirty="0" err="1" smtClean="0"/>
              <a:t>Lycam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119675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Conséquence de la réforme, le public « sans alternance »</a:t>
            </a:r>
            <a:endParaRPr lang="fr-BE" dirty="0"/>
          </a:p>
        </p:txBody>
      </p:sp>
      <p:sp>
        <p:nvSpPr>
          <p:cNvPr id="8" name="Double flèche horizontale 7"/>
          <p:cNvSpPr/>
          <p:nvPr/>
        </p:nvSpPr>
        <p:spPr>
          <a:xfrm>
            <a:off x="3851920" y="2401532"/>
            <a:ext cx="64807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Double flèche horizontale 8"/>
          <p:cNvSpPr/>
          <p:nvPr/>
        </p:nvSpPr>
        <p:spPr>
          <a:xfrm>
            <a:off x="4083389" y="3645024"/>
            <a:ext cx="396044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Double flèche horizontale 9"/>
          <p:cNvSpPr/>
          <p:nvPr/>
        </p:nvSpPr>
        <p:spPr>
          <a:xfrm>
            <a:off x="3890882" y="4149080"/>
            <a:ext cx="71416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395536" y="60212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Observation: peu de représentation de la formation en alternance au sein de la CDM de Limoges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79913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1026" name="Picture 2" descr="C:\Users\audrey.levis\Pictures\limoges\SDC134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6" r="12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2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 smtClean="0"/>
              <a:t>Portage et financement</a:t>
            </a:r>
            <a:endParaRPr lang="fr-BE" sz="4000" dirty="0"/>
          </a:p>
        </p:txBody>
      </p:sp>
      <p:pic>
        <p:nvPicPr>
          <p:cNvPr id="2050" name="Picture 2" descr="C:\Users\audrey.levis\Pictures\limoges\SDC13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61538"/>
            <a:ext cx="4242277" cy="31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22768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04589"/>
            <a:ext cx="34813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16016" y="1980045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Prisme, la structure porteuse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dirty="0" smtClean="0"/>
              <a:t>Cofinancement Etat-Région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BE" altLang="fr-FR" b="1" dirty="0" smtClean="0"/>
              <a:t>Labellisée en octobre 2006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BE" altLang="fr-FR" b="1" dirty="0" smtClean="0"/>
              <a:t>Ouverture des portes le 12 Mars 2007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BE" altLang="fr-FR" b="1" dirty="0" smtClean="0"/>
              <a:t>Occupation d’un immeuble multi-partenarial au cœur de Limoges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BE" altLang="fr-FR" b="1" dirty="0" smtClean="0"/>
              <a:t>4 centres associés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111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        3 grandes missions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36724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83568" y="248825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Le traitement de l’information</a:t>
            </a:r>
            <a:endParaRPr lang="fr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284984"/>
            <a:ext cx="36724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126673" y="335234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L’appui aux acteurs</a:t>
            </a:r>
            <a:endParaRPr lang="fr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4149080"/>
            <a:ext cx="36004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259632" y="4193393"/>
            <a:ext cx="313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L’accueil du public</a:t>
            </a:r>
            <a:endParaRPr lang="fr-B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390047" y="2857582"/>
            <a:ext cx="614001" cy="427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>
            <a:off x="4390047" y="4193393"/>
            <a:ext cx="61400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à coins arrondis 13"/>
          <p:cNvSpPr/>
          <p:nvPr/>
        </p:nvSpPr>
        <p:spPr>
          <a:xfrm>
            <a:off x="5148064" y="2369828"/>
            <a:ext cx="3528392" cy="1351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5279981" y="2638653"/>
            <a:ext cx="3312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Professionnels du secteur</a:t>
            </a:r>
          </a:p>
          <a:p>
            <a:r>
              <a:rPr lang="fr-BE" sz="2000" dirty="0" smtClean="0"/>
              <a:t>   Formation et emploi</a:t>
            </a:r>
          </a:p>
          <a:p>
            <a:r>
              <a:rPr lang="fr-BE" sz="2000" dirty="0" smtClean="0"/>
              <a:t>           Décideurs</a:t>
            </a:r>
          </a:p>
          <a:p>
            <a:endParaRPr lang="fr-BE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148064" y="4193393"/>
            <a:ext cx="3528392" cy="459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5832229" y="4207248"/>
            <a:ext cx="318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Incarné par la CDM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9562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             LA CDM de Limoges</a:t>
            </a:r>
            <a:br>
              <a:rPr lang="fr-BE" dirty="0" smtClean="0"/>
            </a:br>
            <a:r>
              <a:rPr lang="fr-BE" dirty="0" smtClean="0"/>
              <a:t>           </a:t>
            </a:r>
            <a:r>
              <a:rPr lang="fr-BE" sz="2800" dirty="0" smtClean="0"/>
              <a:t>le moteur, les partenaires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4840" y="2011680"/>
            <a:ext cx="7239000" cy="4846320"/>
          </a:xfrm>
        </p:spPr>
        <p:txBody>
          <a:bodyPr/>
          <a:lstStyle/>
          <a:p>
            <a:pPr lvl="0"/>
            <a:r>
              <a:rPr lang="fr-BE" dirty="0" smtClean="0"/>
              <a:t>Prisme-Limousin</a:t>
            </a:r>
            <a:endParaRPr lang="fr-BE" dirty="0"/>
          </a:p>
          <a:p>
            <a:pPr lvl="0"/>
            <a:r>
              <a:rPr lang="fr-BE" dirty="0"/>
              <a:t>Pôle emploi</a:t>
            </a:r>
          </a:p>
          <a:p>
            <a:pPr lvl="0"/>
            <a:r>
              <a:rPr lang="fr-BE" dirty="0"/>
              <a:t>Le CIO de la haute Vienne</a:t>
            </a:r>
          </a:p>
          <a:p>
            <a:pPr lvl="0"/>
            <a:r>
              <a:rPr lang="fr-BE" dirty="0"/>
              <a:t>Le CRIJ</a:t>
            </a:r>
          </a:p>
          <a:p>
            <a:pPr lvl="0"/>
            <a:r>
              <a:rPr lang="fr-BE" dirty="0"/>
              <a:t>CAP Emploi</a:t>
            </a:r>
          </a:p>
          <a:p>
            <a:pPr lvl="0"/>
            <a:r>
              <a:rPr lang="fr-BE" dirty="0"/>
              <a:t>CIDFF</a:t>
            </a:r>
          </a:p>
          <a:p>
            <a:pPr lvl="0"/>
            <a:r>
              <a:rPr lang="fr-BE" dirty="0" err="1"/>
              <a:t>Fongesif</a:t>
            </a:r>
            <a:endParaRPr lang="fr-BE" dirty="0"/>
          </a:p>
          <a:p>
            <a:pPr lvl="0"/>
            <a:r>
              <a:rPr lang="fr-BE" dirty="0" err="1"/>
              <a:t>afpa</a:t>
            </a:r>
            <a:endParaRPr lang="fr-BE" dirty="0"/>
          </a:p>
          <a:p>
            <a:endParaRPr lang="fr-BE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476" y="357301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8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59945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chemeClr val="bg1">
                    <a:lumMod val="95000"/>
                  </a:schemeClr>
                </a:solidFill>
              </a:rPr>
              <a:t>Le fonctionnement</a:t>
            </a:r>
            <a:br>
              <a:rPr lang="fr-FR" altLang="fr-FR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altLang="fr-FR" sz="2800" dirty="0">
                <a:solidFill>
                  <a:schemeClr val="bg1">
                    <a:lumMod val="95000"/>
                  </a:schemeClr>
                </a:solidFill>
              </a:rPr>
              <a:t>Les matinales de la cité: accueil en groupes</a:t>
            </a:r>
            <a:r>
              <a:rPr lang="fr-FR" altLang="fr-FR" sz="4400" dirty="0">
                <a:solidFill>
                  <a:srgbClr val="9D2964"/>
                </a:solidFill>
              </a:rPr>
              <a:t/>
            </a:r>
            <a:br>
              <a:rPr lang="fr-FR" altLang="fr-FR" sz="4400" dirty="0">
                <a:solidFill>
                  <a:srgbClr val="9D2964"/>
                </a:solidFill>
              </a:rPr>
            </a:b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707904" y="2060848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sz="2400" b="1" dirty="0">
                <a:solidFill>
                  <a:schemeClr val="bg1">
                    <a:lumMod val="95000"/>
                  </a:schemeClr>
                </a:solidFill>
              </a:rPr>
              <a:t>Découverte de la CDM et ses </a:t>
            </a: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</a:rPr>
              <a:t>ressources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sz="2400" b="1" dirty="0" smtClean="0">
                <a:solidFill>
                  <a:schemeClr val="bg1">
                    <a:lumMod val="95000"/>
                  </a:schemeClr>
                </a:solidFill>
              </a:rPr>
              <a:t>Découverte interactive des métiers à l’aide des « Expos métiers »</a:t>
            </a:r>
            <a:endParaRPr lang="fr-BE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BE" sz="2400" b="1" dirty="0">
                <a:solidFill>
                  <a:schemeClr val="bg1">
                    <a:lumMod val="95000"/>
                  </a:schemeClr>
                </a:solidFill>
              </a:rPr>
              <a:t>Atelier de découverte de profession, de formation et du marché du travail</a:t>
            </a:r>
          </a:p>
          <a:p>
            <a:pPr marL="800100" lvl="1" indent="-342900">
              <a:buFontTx/>
              <a:buChar char="-"/>
              <a:defRPr/>
            </a:pPr>
            <a:r>
              <a:rPr lang="fr-BE" sz="2400" b="1" dirty="0" err="1">
                <a:solidFill>
                  <a:schemeClr val="bg1">
                    <a:lumMod val="95000"/>
                  </a:schemeClr>
                </a:solidFill>
              </a:rPr>
              <a:t>Serious</a:t>
            </a:r>
            <a:r>
              <a:rPr lang="fr-BE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BE" sz="2400" b="1" dirty="0" err="1">
                <a:solidFill>
                  <a:schemeClr val="bg1">
                    <a:lumMod val="95000"/>
                  </a:schemeClr>
                </a:solidFill>
              </a:rPr>
              <a:t>Games</a:t>
            </a:r>
            <a:endParaRPr lang="fr-BE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800100" lvl="1" indent="-342900">
              <a:buFontTx/>
              <a:buChar char="-"/>
              <a:defRPr/>
            </a:pPr>
            <a:r>
              <a:rPr lang="fr-BE" sz="2400" b="1" dirty="0" err="1" smtClean="0">
                <a:solidFill>
                  <a:schemeClr val="bg1">
                    <a:lumMod val="95000"/>
                  </a:schemeClr>
                </a:solidFill>
              </a:rPr>
              <a:t>Inforizon</a:t>
            </a:r>
            <a:endParaRPr lang="fr-BE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564905"/>
            <a:ext cx="3475707" cy="26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76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845840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tx1">
                    <a:lumMod val="85000"/>
                  </a:schemeClr>
                </a:solidFill>
              </a:rPr>
              <a:t>EXPO Métiers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389098" y="1916832"/>
            <a:ext cx="3429000" cy="4032448"/>
          </a:xfrm>
        </p:spPr>
        <p:txBody>
          <a:bodyPr>
            <a:normAutofit fontScale="92500"/>
          </a:bodyPr>
          <a:lstStyle/>
          <a:p>
            <a:r>
              <a:rPr lang="fr-BE" sz="1800" b="1" dirty="0"/>
              <a:t>Exposition interactive itinérante</a:t>
            </a:r>
            <a:r>
              <a:rPr lang="fr-BE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dix panneaux «métiers» du secteur  (témoignages de professionnels, éclairage sur les métiers et les formations…)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un mur de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un panneau «partenaires»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une télévision</a:t>
            </a:r>
          </a:p>
          <a:p>
            <a:r>
              <a:rPr lang="fr-BE" sz="1800" b="1" dirty="0"/>
              <a:t>Finalité: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800" b="1" dirty="0"/>
              <a:t>sensibiliser le public à la réalité de certains métiers grâce aux témoignages de professionnels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BE" sz="1800" b="1" dirty="0"/>
              <a:t>Informations sur les formations</a:t>
            </a:r>
            <a:endParaRPr lang="fr-BE" sz="1800" dirty="0"/>
          </a:p>
          <a:p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0914">
            <a:off x="1475656" y="836712"/>
            <a:ext cx="2360209" cy="47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2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4139952" cy="917848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tx1">
                    <a:lumMod val="85000"/>
                  </a:schemeClr>
                </a:solidFill>
              </a:rPr>
              <a:t>       </a:t>
            </a:r>
            <a:r>
              <a:rPr lang="fr-BE" dirty="0" err="1" smtClean="0">
                <a:solidFill>
                  <a:schemeClr val="tx1">
                    <a:lumMod val="85000"/>
                  </a:schemeClr>
                </a:solidFill>
              </a:rPr>
              <a:t>Serious</a:t>
            </a:r>
            <a:r>
              <a:rPr lang="fr-BE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tx1">
                    <a:lumMod val="85000"/>
                  </a:schemeClr>
                </a:solidFill>
              </a:rPr>
              <a:t>game</a:t>
            </a:r>
            <a:r>
              <a:rPr lang="fr-BE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fr-BE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fr-BE" sz="2200" dirty="0" smtClean="0">
                <a:solidFill>
                  <a:schemeClr val="tx1">
                    <a:lumMod val="85000"/>
                  </a:schemeClr>
                </a:solidFill>
              </a:rPr>
              <a:t>« Mon entretien d’embauche » </a:t>
            </a:r>
            <a:endParaRPr lang="fr-BE" sz="2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436096" y="3068960"/>
            <a:ext cx="3429000" cy="4032448"/>
          </a:xfrm>
        </p:spPr>
        <p:txBody>
          <a:bodyPr>
            <a:normAutofit/>
          </a:bodyPr>
          <a:lstStyle/>
          <a:p>
            <a:r>
              <a:rPr lang="fr-BE" sz="1800" dirty="0" smtClean="0"/>
              <a:t>Simulation interactive d‘un entretien d'embauche (à </a:t>
            </a:r>
            <a:r>
              <a:rPr lang="fr-BE" sz="1800" dirty="0"/>
              <a:t>travers le personnage de votre choix, vous allez découvrir les différentes étapes de préparation d'un entretien d'embauche</a:t>
            </a:r>
            <a:r>
              <a:rPr lang="fr-BE" sz="1800" dirty="0" smtClean="0"/>
              <a:t>.)</a:t>
            </a:r>
            <a:endParaRPr lang="fr-BE" sz="1800" dirty="0"/>
          </a:p>
          <a:p>
            <a:endParaRPr lang="fr-BE" sz="1800" dirty="0"/>
          </a:p>
          <a:p>
            <a:r>
              <a:rPr lang="fr-BE" sz="1800" dirty="0" smtClean="0"/>
              <a:t>Compétences transversales: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 smtClean="0"/>
              <a:t>Savoir </a:t>
            </a:r>
            <a:r>
              <a:rPr lang="fr-BE" sz="1800" dirty="0"/>
              <a:t>se présenter et trouver les bons mots pour exposer sa motivation </a:t>
            </a:r>
            <a:r>
              <a:rPr lang="fr-BE" sz="1800" dirty="0" smtClean="0"/>
              <a:t>…</a:t>
            </a:r>
            <a:endParaRPr lang="fr-BE" sz="1800" dirty="0"/>
          </a:p>
          <a:p>
            <a:endParaRPr lang="fr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43" r="17943"/>
          <a:stretch>
            <a:fillRect/>
          </a:stretch>
        </p:blipFill>
        <p:spPr bwMode="auto">
          <a:xfrm>
            <a:off x="827584" y="1268760"/>
            <a:ext cx="3836310" cy="383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412776"/>
            <a:ext cx="2286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1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64088" y="1196752"/>
            <a:ext cx="3429000" cy="5578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      </a:t>
            </a:r>
            <a:r>
              <a:rPr lang="fr-BE" dirty="0" smtClean="0">
                <a:solidFill>
                  <a:schemeClr val="tx1">
                    <a:lumMod val="95000"/>
                  </a:schemeClr>
                </a:solidFill>
              </a:rPr>
              <a:t>INFORIZON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389098" y="1916831"/>
            <a:ext cx="3429000" cy="385708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fr-BE" altLang="fr-FR" sz="2000" b="1" dirty="0"/>
              <a:t>Logiciel d’information sur les métiers et l’aide à l’orientation.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BE" altLang="fr-FR" sz="2000" b="1" dirty="0"/>
              <a:t>Consultation d’une base de plus de 1000 métiers, regroupé en 11 familles et 32 sous-familles.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BE" altLang="fr-FR" sz="2000" b="1" dirty="0"/>
              <a:t>2 questionnaires d’intérêts produisant des appariements de profils individu / secteurs d’activités.</a:t>
            </a:r>
          </a:p>
          <a:p>
            <a:endParaRPr lang="fr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7972">
            <a:off x="1129016" y="776142"/>
            <a:ext cx="3405766" cy="484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47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74347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2800" dirty="0">
                <a:solidFill>
                  <a:schemeClr val="bg1">
                    <a:lumMod val="85000"/>
                  </a:schemeClr>
                </a:solidFill>
              </a:rPr>
              <a:t>Le fonctionnement</a:t>
            </a:r>
            <a:br>
              <a:rPr lang="fr-FR" altLang="fr-FR" sz="2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altLang="fr-FR" sz="2800" dirty="0">
                <a:solidFill>
                  <a:schemeClr val="bg1">
                    <a:lumMod val="85000"/>
                  </a:schemeClr>
                </a:solidFill>
              </a:rPr>
              <a:t>L’accueil du public sur le flux l’après-midi</a:t>
            </a:r>
            <a:r>
              <a:rPr lang="fr-FR" altLang="fr-FR" sz="4400" dirty="0">
                <a:solidFill>
                  <a:srgbClr val="9D2964"/>
                </a:solidFill>
              </a:rPr>
              <a:t/>
            </a:r>
            <a:br>
              <a:rPr lang="fr-FR" altLang="fr-FR" sz="4400" dirty="0">
                <a:solidFill>
                  <a:srgbClr val="9D2964"/>
                </a:solidFill>
              </a:rPr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9073008" cy="1101248"/>
          </a:xfrm>
        </p:spPr>
        <p:txBody>
          <a:bodyPr/>
          <a:lstStyle/>
          <a:p>
            <a:pPr algn="l"/>
            <a:r>
              <a:rPr lang="fr-BE" altLang="fr-FR" sz="2000" b="1" dirty="0">
                <a:solidFill>
                  <a:schemeClr val="bg1"/>
                </a:solidFill>
              </a:rPr>
              <a:t>La rencontre de conseillers à travers les </a:t>
            </a:r>
            <a:r>
              <a:rPr lang="fr-BE" altLang="fr-FR" sz="2000" b="1" dirty="0" smtClean="0">
                <a:solidFill>
                  <a:schemeClr val="bg1"/>
                </a:solidFill>
              </a:rPr>
              <a:t>quatre pôles </a:t>
            </a:r>
            <a:r>
              <a:rPr lang="fr-BE" altLang="fr-FR" sz="2000" b="1" dirty="0">
                <a:solidFill>
                  <a:schemeClr val="bg1"/>
                </a:solidFill>
              </a:rPr>
              <a:t>de conseils </a:t>
            </a:r>
          </a:p>
          <a:p>
            <a:pPr algn="l"/>
            <a:endParaRPr lang="fr-B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1524439" cy="203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1328027" cy="19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472" y="4663281"/>
            <a:ext cx="1332136" cy="177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92564" y="2708920"/>
            <a:ext cx="1368152" cy="6480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S’orienter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220072" y="2348880"/>
            <a:ext cx="2382800" cy="6840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Aller vers l’emploi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503104" y="3356992"/>
            <a:ext cx="2481008" cy="104411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fr-BE" altLang="fr-FR" b="1" dirty="0"/>
              <a:t>Changer, évoluer dans sa vie professionnelle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3032956"/>
            <a:ext cx="1368152" cy="6120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Se former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9" y="4027779"/>
            <a:ext cx="2016224" cy="13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9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415</TotalTime>
  <Words>459</Words>
  <Application>Microsoft Office PowerPoint</Application>
  <PresentationFormat>Affichage à l'écran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Opulent</vt:lpstr>
      <vt:lpstr>  CDM de Limoges Projet Erasmus + « Artisvicus »</vt:lpstr>
      <vt:lpstr>Portage et financement</vt:lpstr>
      <vt:lpstr>        3 grandes missions</vt:lpstr>
      <vt:lpstr>             LA CDM de Limoges            le moteur, les partenaires</vt:lpstr>
      <vt:lpstr>Le fonctionnement Les matinales de la cité: accueil en groupes </vt:lpstr>
      <vt:lpstr>EXPO Métiers </vt:lpstr>
      <vt:lpstr>       Serious game « Mon entretien d’embauche » </vt:lpstr>
      <vt:lpstr>       INFORIZON </vt:lpstr>
      <vt:lpstr>Le fonctionnement L’accueil du public sur le flux l’après-midi </vt:lpstr>
      <vt:lpstr>Outils spécifiques à la CDM de Limoges</vt:lpstr>
      <vt:lpstr>Plus value de cette expérience dans nos pratiques</vt:lpstr>
      <vt:lpstr>  Regard croisé sur l’alternance</vt:lpstr>
      <vt:lpstr>Merci pour votre attention</vt:lpstr>
    </vt:vector>
  </TitlesOfParts>
  <Company>IFAPME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Levis Audrey</dc:creator>
  <cp:lastModifiedBy>Christine CARON</cp:lastModifiedBy>
  <cp:revision>33</cp:revision>
  <dcterms:created xsi:type="dcterms:W3CDTF">2017-02-03T08:57:53Z</dcterms:created>
  <dcterms:modified xsi:type="dcterms:W3CDTF">2017-05-30T07:17:59Z</dcterms:modified>
</cp:coreProperties>
</file>